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94" r:id="rId9"/>
    <p:sldId id="264" r:id="rId10"/>
    <p:sldId id="265" r:id="rId11"/>
    <p:sldId id="266" r:id="rId12"/>
    <p:sldId id="267" r:id="rId13"/>
    <p:sldId id="292" r:id="rId14"/>
    <p:sldId id="300" r:id="rId15"/>
    <p:sldId id="301" r:id="rId16"/>
    <p:sldId id="302" r:id="rId17"/>
    <p:sldId id="270" r:id="rId18"/>
    <p:sldId id="272" r:id="rId19"/>
    <p:sldId id="271" r:id="rId20"/>
    <p:sldId id="273" r:id="rId21"/>
    <p:sldId id="274" r:id="rId22"/>
    <p:sldId id="275" r:id="rId23"/>
    <p:sldId id="295" r:id="rId24"/>
    <p:sldId id="276" r:id="rId25"/>
    <p:sldId id="277" r:id="rId26"/>
    <p:sldId id="278" r:id="rId27"/>
    <p:sldId id="279" r:id="rId28"/>
    <p:sldId id="280" r:id="rId29"/>
    <p:sldId id="297" r:id="rId30"/>
    <p:sldId id="281" r:id="rId31"/>
    <p:sldId id="298" r:id="rId32"/>
    <p:sldId id="283" r:id="rId33"/>
    <p:sldId id="285" r:id="rId34"/>
    <p:sldId id="286" r:id="rId35"/>
    <p:sldId id="303" r:id="rId36"/>
    <p:sldId id="287" r:id="rId37"/>
    <p:sldId id="288" r:id="rId38"/>
    <p:sldId id="289" r:id="rId39"/>
    <p:sldId id="290" r:id="rId40"/>
    <p:sldId id="291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66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46" autoAdjust="0"/>
    <p:restoredTop sz="94660"/>
  </p:normalViewPr>
  <p:slideViewPr>
    <p:cSldViewPr>
      <p:cViewPr>
        <p:scale>
          <a:sx n="66" d="100"/>
          <a:sy n="66" d="100"/>
        </p:scale>
        <p:origin x="-33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fld id="{9829F38B-EB20-4485-A953-C02B7AF9A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F2306B-1E34-41A8-8D7F-EE33DE7C53E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93F32-A6E8-4105-963F-BD18ACD0AB0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1DACA5-A497-4874-8979-6A9AFFC28AE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558FD6-BD19-4F2A-80E2-8A966431C14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5016D-8491-4507-8CD0-5F28AC2368C4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D0CBD5-41B3-4022-8FBC-0FE2AE43F34F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147799-6CC2-4C4F-AE21-5A6BEBB4B8F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4693ED-5D5E-4C8C-96FD-CBF314CD41C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BEF05B-3EC1-49C7-B4F8-FE6EFD0747BF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F3D07A-035B-4E64-A0AE-C9927947FF2A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359A34-6E26-49FE-AC42-CEAB732525B2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FBB5A9-B5E9-4E89-9B40-6A449F2A33F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6B949E-2091-455C-A2ED-ACFDE0D84EC4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61F199-928C-4AAA-9C7D-4CC3753EDE25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64220C-AB29-4532-A5C9-F94AF62CF2B1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AE052C-6C6D-4B2C-87C9-E0A6476BCFF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B092D-C36E-4591-AFA8-4D3A92B09C7E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BAB217-822D-4E45-878E-A6A65E571284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F37DC1-72EB-400A-AD15-637E8ACEBC65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F37DC1-72EB-400A-AD15-637E8ACEBC65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8B9CFC-BD33-46A4-A009-D145A2E3AEE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3D9A13-CC10-4069-9EAF-1119DC189DB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679421-4D17-4172-97FA-05FE6CCF061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742F1-3ABE-4EB1-B309-DA942B87DF3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04E521-202A-4D8A-BEBB-B3E266E8577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04E521-202A-4D8A-BEBB-B3E266E8577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2737FF-A22E-4C18-9382-D948EFA6D3A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B5C0F-4929-4EF8-AAD8-2C2098577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625F1-0662-425E-A768-B3C667D26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F907B-F7F5-4002-AEC7-4B36B2BA6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3AC93-6706-4EC0-BE32-47F04F282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C9F99-E349-43F1-8B2A-F432026F3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127F8-77C3-4D5D-B7A5-15625FF8E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86C91-6130-47B9-962A-BFBE13837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6903B-A98E-40DA-BEA1-3B83AFA55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857A9-5A51-40D8-83F3-D52AA554D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B0391-E256-4430-9CBE-D173DDB67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A2252-E39E-42EA-B293-A0E915B32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>
              <a:defRPr/>
            </a:pPr>
            <a:fld id="{E7857E64-3D4F-4A53-86F2-48DE50BC0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sclassroom.com/class/sound/u11l4a.cf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ACeUO4ufx2I" TargetMode="Externa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phet.colorado.edu/en/simulation/sound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google.com/videoplay?docid=-7337076920663696115&amp;q=doppler+effect&amp;hl=en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Tn35SB1_NYI" TargetMode="External"/><Relationship Id="rId4" Type="http://schemas.openxmlformats.org/officeDocument/2006/relationships/hyperlink" Target="http://video.google.com/videoplay?docid=-6888534110918986008&amp;q=doppler+effect&amp;hl=en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het.colorado.edu/sims/wave-on-a-string/wave-on-a-string_en.html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YiCzWZ8cB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upuid-www-bbc-co-uk.tru-m.net/programmes/p00jz21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7200" dirty="0" smtClean="0">
                <a:solidFill>
                  <a:srgbClr val="800000"/>
                </a:solidFill>
                <a:latin typeface="Candara"/>
                <a:cs typeface="Candara"/>
              </a:rPr>
              <a:t>Waves and Sound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4800" dirty="0" smtClean="0">
                <a:solidFill>
                  <a:srgbClr val="800000"/>
                </a:solidFill>
                <a:latin typeface="Candara"/>
                <a:cs typeface="Candara"/>
              </a:rPr>
              <a:t>Physical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effectLst/>
                <a:latin typeface="Candara"/>
                <a:cs typeface="Candara"/>
              </a:rPr>
              <a:t>What are the parts of a wave?</a:t>
            </a:r>
          </a:p>
        </p:txBody>
      </p:sp>
      <p:pic>
        <p:nvPicPr>
          <p:cNvPr id="13317" name="Picture 5" descr="wavepar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89388"/>
            <a:ext cx="4419600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waveparts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33500"/>
            <a:ext cx="40386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577850"/>
            <a:ext cx="34271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u="sng" dirty="0" smtClean="0">
                <a:effectLst/>
                <a:latin typeface="Candara"/>
                <a:cs typeface="Candara"/>
              </a:rPr>
              <a:t>Transverse wave</a:t>
            </a:r>
            <a:endParaRPr lang="en-US" sz="3600" u="sng" dirty="0">
              <a:effectLst/>
              <a:latin typeface="Candara"/>
              <a:cs typeface="Candara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495800" y="838200"/>
            <a:ext cx="4191000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500" dirty="0">
                <a:effectLst/>
                <a:latin typeface="Candara"/>
                <a:cs typeface="Candara"/>
              </a:rPr>
              <a:t>The </a:t>
            </a:r>
            <a:r>
              <a:rPr lang="en-US" sz="2500" b="1" dirty="0">
                <a:effectLst/>
                <a:latin typeface="Candara"/>
                <a:cs typeface="Candara"/>
              </a:rPr>
              <a:t>crest</a:t>
            </a:r>
            <a:r>
              <a:rPr lang="en-US" sz="2500" dirty="0">
                <a:effectLst/>
                <a:latin typeface="Candara"/>
                <a:cs typeface="Candara"/>
              </a:rPr>
              <a:t> is the highest point on a transverse wave. The trough is the lowest point on a transverse wave</a:t>
            </a:r>
            <a:r>
              <a:rPr lang="en-US" sz="2500" dirty="0" smtClean="0">
                <a:effectLst/>
                <a:latin typeface="Candara"/>
                <a:cs typeface="Candara"/>
              </a:rPr>
              <a:t>.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500" dirty="0">
                <a:effectLst/>
                <a:latin typeface="Candara"/>
                <a:cs typeface="Candara"/>
              </a:rPr>
              <a:t>The rest position of the wave is called the </a:t>
            </a:r>
            <a:r>
              <a:rPr lang="en-US" sz="2500" b="1" dirty="0">
                <a:effectLst/>
                <a:latin typeface="Candara"/>
                <a:cs typeface="Candara"/>
              </a:rPr>
              <a:t>node</a:t>
            </a:r>
            <a:r>
              <a:rPr lang="en-US" sz="2500" dirty="0">
                <a:effectLst/>
                <a:latin typeface="Candara"/>
                <a:cs typeface="Candara"/>
              </a:rPr>
              <a:t> or nodal line</a:t>
            </a:r>
            <a:r>
              <a:rPr lang="en-US" sz="2500" dirty="0" smtClean="0">
                <a:effectLst/>
                <a:latin typeface="Candara"/>
                <a:cs typeface="Candara"/>
              </a:rPr>
              <a:t>.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500" dirty="0">
                <a:effectLst/>
                <a:latin typeface="Candara"/>
                <a:cs typeface="Candara"/>
              </a:rPr>
              <a:t>The </a:t>
            </a:r>
            <a:r>
              <a:rPr lang="en-US" sz="2500" b="1" dirty="0">
                <a:effectLst/>
                <a:latin typeface="Candara"/>
                <a:cs typeface="Candara"/>
              </a:rPr>
              <a:t>wavelength</a:t>
            </a:r>
            <a:r>
              <a:rPr lang="en-US" sz="2500" dirty="0">
                <a:effectLst/>
                <a:latin typeface="Candara"/>
                <a:cs typeface="Candara"/>
              </a:rPr>
              <a:t> is the distance from one point on the wave to the next corresponding adjacent point.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9" grpId="0"/>
      <p:bldP spid="1332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lwavepar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550" y="1476375"/>
            <a:ext cx="40576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lwave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114800"/>
            <a:ext cx="38195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76200" y="228600"/>
            <a:ext cx="396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effectLst/>
                <a:latin typeface="Candara"/>
                <a:cs typeface="Candara"/>
              </a:rPr>
              <a:t>Compressional</a:t>
            </a:r>
            <a:r>
              <a:rPr lang="en-US" sz="3600" b="1" dirty="0">
                <a:effectLst/>
                <a:latin typeface="Candara"/>
                <a:cs typeface="Candara"/>
              </a:rPr>
              <a:t> </a:t>
            </a:r>
          </a:p>
          <a:p>
            <a:pPr algn="ctr"/>
            <a:r>
              <a:rPr lang="en-US" sz="3600" b="1" dirty="0">
                <a:effectLst/>
                <a:latin typeface="Candara"/>
                <a:cs typeface="Candara"/>
              </a:rPr>
              <a:t>Longitudinal wave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953000" y="685800"/>
            <a:ext cx="3352800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500" dirty="0">
                <a:effectLst/>
                <a:latin typeface="Candara"/>
                <a:cs typeface="Candara"/>
              </a:rPr>
              <a:t>On a </a:t>
            </a:r>
            <a:r>
              <a:rPr lang="en-US" sz="2500" dirty="0" err="1">
                <a:effectLst/>
                <a:latin typeface="Candara"/>
                <a:cs typeface="Candara"/>
              </a:rPr>
              <a:t>compressional</a:t>
            </a:r>
            <a:r>
              <a:rPr lang="en-US" sz="2500" dirty="0">
                <a:effectLst/>
                <a:latin typeface="Candara"/>
                <a:cs typeface="Candara"/>
              </a:rPr>
              <a:t> wave the area squeezed together is called the </a:t>
            </a:r>
            <a:r>
              <a:rPr lang="en-US" sz="2500" b="1" dirty="0">
                <a:effectLst/>
                <a:latin typeface="Candara"/>
                <a:cs typeface="Candara"/>
              </a:rPr>
              <a:t>compression</a:t>
            </a:r>
            <a:r>
              <a:rPr lang="en-US" sz="2500" dirty="0">
                <a:effectLst/>
                <a:latin typeface="Candara"/>
                <a:cs typeface="Candara"/>
              </a:rPr>
              <a:t>.</a:t>
            </a:r>
            <a:r>
              <a:rPr lang="en-US" sz="2500" dirty="0" smtClean="0">
                <a:effectLst/>
                <a:latin typeface="Candara"/>
                <a:cs typeface="Candara"/>
              </a:rPr>
              <a:t> 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500" dirty="0" smtClean="0">
                <a:effectLst/>
                <a:latin typeface="Candara"/>
                <a:cs typeface="Candara"/>
              </a:rPr>
              <a:t>The </a:t>
            </a:r>
            <a:r>
              <a:rPr lang="en-US" sz="2500" dirty="0">
                <a:effectLst/>
                <a:latin typeface="Candara"/>
                <a:cs typeface="Candara"/>
              </a:rPr>
              <a:t>areas spread out are called the </a:t>
            </a:r>
            <a:r>
              <a:rPr lang="en-US" sz="2500" b="1" dirty="0">
                <a:effectLst/>
                <a:latin typeface="Candara"/>
                <a:cs typeface="Candara"/>
              </a:rPr>
              <a:t>rarefaction</a:t>
            </a:r>
            <a:r>
              <a:rPr lang="en-US" sz="2500" dirty="0">
                <a:effectLst/>
                <a:latin typeface="Candara"/>
                <a:cs typeface="Candara"/>
              </a:rPr>
              <a:t>.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500" dirty="0">
                <a:effectLst/>
                <a:latin typeface="Candara"/>
                <a:cs typeface="Candara"/>
              </a:rPr>
              <a:t>The </a:t>
            </a:r>
            <a:r>
              <a:rPr lang="en-US" sz="2500" b="1" dirty="0">
                <a:effectLst/>
                <a:latin typeface="Candara"/>
                <a:cs typeface="Candara"/>
              </a:rPr>
              <a:t>wavelength</a:t>
            </a:r>
            <a:r>
              <a:rPr lang="en-US" sz="2500" dirty="0">
                <a:effectLst/>
                <a:latin typeface="Candara"/>
                <a:cs typeface="Candara"/>
              </a:rPr>
              <a:t> is the distance from the center of one compression to the center of the next compression.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0"/>
            <a:ext cx="6096000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FF66"/>
                </a:solidFill>
                <a:effectLst/>
                <a:latin typeface="Candara"/>
                <a:cs typeface="Candara"/>
              </a:rPr>
              <a:t>What is wavelength?</a:t>
            </a:r>
          </a:p>
          <a:p>
            <a:pPr lvl="1">
              <a:spcBef>
                <a:spcPct val="50000"/>
              </a:spcBef>
              <a:buFont typeface="Arial"/>
              <a:buChar char="•"/>
            </a:pPr>
            <a:r>
              <a:rPr lang="en-US" sz="2200" dirty="0">
                <a:solidFill>
                  <a:srgbClr val="FFFF66"/>
                </a:solidFill>
                <a:effectLst/>
                <a:latin typeface="Candara"/>
                <a:cs typeface="Candara"/>
              </a:rPr>
              <a:t>Wavelength is a measure of distance, so the units for wavelength are always distance units, such as meter, centimeters, millimeters, etc.</a:t>
            </a:r>
          </a:p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FF66"/>
                </a:solidFill>
                <a:effectLst/>
                <a:latin typeface="Candara"/>
                <a:cs typeface="Candara"/>
              </a:rPr>
              <a:t>What is wave frequency?</a:t>
            </a:r>
          </a:p>
          <a:p>
            <a:pPr lvl="1">
              <a:spcBef>
                <a:spcPct val="50000"/>
              </a:spcBef>
              <a:buFont typeface="Arial"/>
              <a:buChar char="•"/>
            </a:pPr>
            <a:r>
              <a:rPr lang="en-US" sz="2200" dirty="0">
                <a:solidFill>
                  <a:srgbClr val="FFFF66"/>
                </a:solidFill>
                <a:effectLst/>
                <a:latin typeface="Candara"/>
                <a:cs typeface="Candara"/>
              </a:rPr>
              <a:t>Frequency is the </a:t>
            </a:r>
            <a:r>
              <a:rPr lang="en-US" sz="2200" b="1" dirty="0">
                <a:solidFill>
                  <a:srgbClr val="FFFF66"/>
                </a:solidFill>
                <a:effectLst/>
                <a:latin typeface="Candara"/>
                <a:cs typeface="Candara"/>
              </a:rPr>
              <a:t>number of waves </a:t>
            </a:r>
            <a:r>
              <a:rPr lang="en-US" sz="2200" dirty="0">
                <a:solidFill>
                  <a:srgbClr val="FFFF66"/>
                </a:solidFill>
                <a:effectLst/>
                <a:latin typeface="Candara"/>
                <a:cs typeface="Candara"/>
              </a:rPr>
              <a:t>that pass through a point in </a:t>
            </a:r>
            <a:r>
              <a:rPr lang="en-US" sz="2200" b="1" dirty="0">
                <a:solidFill>
                  <a:srgbClr val="FFFF66"/>
                </a:solidFill>
                <a:effectLst/>
                <a:latin typeface="Candara"/>
                <a:cs typeface="Candara"/>
              </a:rPr>
              <a:t>one second</a:t>
            </a:r>
            <a:r>
              <a:rPr lang="en-US" sz="2200" dirty="0">
                <a:solidFill>
                  <a:srgbClr val="FFFF66"/>
                </a:solidFill>
                <a:effectLst/>
                <a:latin typeface="Candara"/>
                <a:cs typeface="Candara"/>
              </a:rPr>
              <a:t>. The </a:t>
            </a:r>
            <a:r>
              <a:rPr lang="en-US" sz="2200" dirty="0" smtClean="0">
                <a:solidFill>
                  <a:srgbClr val="FFFF66"/>
                </a:solidFill>
                <a:effectLst/>
                <a:latin typeface="Candara"/>
                <a:cs typeface="Candara"/>
              </a:rPr>
              <a:t>unit </a:t>
            </a:r>
            <a:r>
              <a:rPr lang="en-US" sz="2200" dirty="0">
                <a:solidFill>
                  <a:srgbClr val="FFFF66"/>
                </a:solidFill>
                <a:effectLst/>
                <a:latin typeface="Candara"/>
                <a:cs typeface="Candara"/>
              </a:rPr>
              <a:t>for frequency is waves per second or Hertz (Hz). One Hz = One wave per second.</a:t>
            </a:r>
          </a:p>
          <a:p>
            <a:pPr lvl="1">
              <a:spcBef>
                <a:spcPct val="50000"/>
              </a:spcBef>
              <a:buFont typeface="Arial"/>
              <a:buChar char="•"/>
            </a:pPr>
            <a:r>
              <a:rPr lang="en-US" sz="2200" dirty="0">
                <a:solidFill>
                  <a:srgbClr val="FFFF66"/>
                </a:solidFill>
                <a:effectLst/>
                <a:latin typeface="Candara"/>
                <a:cs typeface="Candara"/>
              </a:rPr>
              <a:t>Wavelength and frequency are inversely related. </a:t>
            </a:r>
          </a:p>
          <a:p>
            <a:pPr lvl="1">
              <a:spcBef>
                <a:spcPct val="50000"/>
              </a:spcBef>
              <a:buFont typeface="Arial"/>
              <a:buChar char="•"/>
            </a:pPr>
            <a:r>
              <a:rPr lang="en-US" sz="2200" dirty="0">
                <a:solidFill>
                  <a:srgbClr val="FFFF66"/>
                </a:solidFill>
                <a:effectLst/>
                <a:latin typeface="Candara"/>
                <a:cs typeface="Candara"/>
              </a:rPr>
              <a:t>The smaller the wavelength, the more times it will pass through a point in one second. The larger the wavelength, the fewer times it will pass through a point in one second</a:t>
            </a:r>
            <a:r>
              <a:rPr lang="en-US" sz="2500" dirty="0">
                <a:solidFill>
                  <a:srgbClr val="FFFF66"/>
                </a:solidFill>
                <a:effectLst/>
                <a:latin typeface="Candara"/>
                <a:cs typeface="Candara"/>
              </a:rPr>
              <a:t>.</a:t>
            </a:r>
          </a:p>
        </p:txBody>
      </p:sp>
      <p:pic>
        <p:nvPicPr>
          <p:cNvPr id="3" name="Picture 2" descr="Screen Shot 2014-02-09 at 4.50.49 P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685800"/>
            <a:ext cx="3124200" cy="2400300"/>
          </a:xfrm>
          <a:prstGeom prst="rect">
            <a:avLst/>
          </a:prstGeom>
        </p:spPr>
      </p:pic>
      <p:pic>
        <p:nvPicPr>
          <p:cNvPr id="4" name="Picture 3" descr="Screen Shot 2014-02-09 at 4.52.53 P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69000" y="3581400"/>
            <a:ext cx="3175000" cy="261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9144000" cy="302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ndara"/>
                <a:cs typeface="Candara"/>
              </a:rPr>
              <a:t>Wavelength Comparison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5257800"/>
            <a:ext cx="8610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ndara"/>
                <a:cs typeface="Candara"/>
              </a:rPr>
              <a:t>Need to know a basic frame of reference- how do radio waves compare to gamma rays in terms of their wavelength &amp; frequency, etc.</a:t>
            </a:r>
            <a:endParaRPr lang="en-US" sz="2400" dirty="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533400" y="4876800"/>
          <a:ext cx="7010400" cy="1511300"/>
        </p:xfrm>
        <a:graphic>
          <a:graphicData uri="http://schemas.openxmlformats.org/presentationml/2006/ole">
            <p:oleObj spid="_x0000_s47106" name="Equation" r:id="rId4" imgW="1942920" imgH="419040" progId="Equation.3">
              <p:embed/>
            </p:oleObj>
          </a:graphicData>
        </a:graphic>
      </p:graphicFrame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457200" y="0"/>
            <a:ext cx="8001000" cy="470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 dirty="0">
                <a:effectLst/>
                <a:latin typeface="Candara"/>
                <a:cs typeface="Candara"/>
              </a:rPr>
              <a:t>Frequency</a:t>
            </a:r>
            <a:r>
              <a:rPr lang="en-US" sz="3400" dirty="0">
                <a:effectLst/>
                <a:latin typeface="Candara"/>
                <a:cs typeface="Candara"/>
              </a:rPr>
              <a:t> is the number of waves (vibrations) that pass through a point in one second.</a:t>
            </a:r>
          </a:p>
          <a:p>
            <a:pPr>
              <a:spcBef>
                <a:spcPct val="50000"/>
              </a:spcBef>
            </a:pPr>
            <a:r>
              <a:rPr lang="en-US" sz="3400" b="1" dirty="0">
                <a:effectLst/>
                <a:latin typeface="Candara"/>
                <a:cs typeface="Candara"/>
              </a:rPr>
              <a:t>Period</a:t>
            </a:r>
            <a:r>
              <a:rPr lang="en-US" sz="3400" dirty="0">
                <a:effectLst/>
                <a:latin typeface="Candara"/>
                <a:cs typeface="Candara"/>
              </a:rPr>
              <a:t> is the time it takes for one full wavelength to pass a certain point</a:t>
            </a:r>
            <a:r>
              <a:rPr lang="en-US" sz="3400" dirty="0" smtClean="0">
                <a:effectLst/>
                <a:latin typeface="Candara"/>
                <a:cs typeface="Candara"/>
              </a:rPr>
              <a:t>.</a:t>
            </a:r>
          </a:p>
          <a:p>
            <a:pPr lvl="1">
              <a:spcBef>
                <a:spcPct val="50000"/>
              </a:spcBef>
            </a:pPr>
            <a:endParaRPr lang="en-US" sz="2500" b="1" dirty="0" smtClean="0">
              <a:effectLst/>
              <a:latin typeface="Candara"/>
              <a:cs typeface="Candara"/>
            </a:endParaRPr>
          </a:p>
          <a:p>
            <a:pPr lvl="1">
              <a:spcBef>
                <a:spcPct val="50000"/>
              </a:spcBef>
              <a:buFont typeface="Arial"/>
              <a:buChar char="•"/>
            </a:pPr>
            <a:r>
              <a:rPr lang="en-US" sz="2500" b="1" dirty="0" smtClean="0">
                <a:effectLst/>
                <a:latin typeface="Candara"/>
                <a:cs typeface="Candara"/>
              </a:rPr>
              <a:t>Frequency</a:t>
            </a:r>
            <a:r>
              <a:rPr lang="en-US" sz="2500" dirty="0" smtClean="0">
                <a:effectLst/>
                <a:latin typeface="Candara"/>
                <a:cs typeface="Candara"/>
              </a:rPr>
              <a:t> is waves per second (</a:t>
            </a:r>
            <a:r>
              <a:rPr lang="en-US" sz="2500" dirty="0" err="1" smtClean="0">
                <a:effectLst/>
                <a:latin typeface="Candara"/>
                <a:cs typeface="Candara"/>
              </a:rPr>
              <a:t>f</a:t>
            </a:r>
            <a:r>
              <a:rPr lang="en-US" sz="2500" dirty="0" smtClean="0">
                <a:effectLst/>
                <a:latin typeface="Candara"/>
                <a:cs typeface="Candara"/>
              </a:rPr>
              <a:t>)</a:t>
            </a:r>
          </a:p>
          <a:p>
            <a:pPr lvl="1">
              <a:spcBef>
                <a:spcPct val="50000"/>
              </a:spcBef>
              <a:buFont typeface="Arial"/>
              <a:buChar char="•"/>
            </a:pPr>
            <a:r>
              <a:rPr lang="en-US" sz="2500" b="1" dirty="0" smtClean="0">
                <a:effectLst/>
                <a:latin typeface="Candara"/>
                <a:cs typeface="Candara"/>
              </a:rPr>
              <a:t>Period</a:t>
            </a:r>
            <a:r>
              <a:rPr lang="en-US" sz="2500" dirty="0" smtClean="0">
                <a:effectLst/>
                <a:latin typeface="Candara"/>
                <a:cs typeface="Candara"/>
              </a:rPr>
              <a:t> </a:t>
            </a:r>
            <a:r>
              <a:rPr lang="en-US" sz="2500" dirty="0">
                <a:effectLst/>
                <a:latin typeface="Candara"/>
                <a:cs typeface="Candara"/>
              </a:rPr>
              <a:t>is seconds per </a:t>
            </a:r>
            <a:r>
              <a:rPr lang="en-US" sz="2500" dirty="0" smtClean="0">
                <a:effectLst/>
                <a:latin typeface="Candara"/>
                <a:cs typeface="Candara"/>
              </a:rPr>
              <a:t>wave (T)</a:t>
            </a:r>
            <a:endParaRPr lang="en-US" sz="2500" dirty="0">
              <a:effectLst/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9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9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9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9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9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9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9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9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686800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effectLst/>
                <a:latin typeface="Candara"/>
                <a:cs typeface="Candara"/>
              </a:rPr>
              <a:t>What is Wave Speed?</a:t>
            </a:r>
          </a:p>
          <a:p>
            <a:pPr lvl="1">
              <a:spcBef>
                <a:spcPct val="50000"/>
              </a:spcBef>
              <a:buFont typeface="Arial"/>
              <a:buChar char="•"/>
            </a:pPr>
            <a:r>
              <a:rPr lang="en-US" sz="2500" dirty="0" smtClean="0">
                <a:effectLst/>
                <a:latin typeface="Candara"/>
                <a:cs typeface="Candara"/>
              </a:rPr>
              <a:t>A </a:t>
            </a:r>
            <a:r>
              <a:rPr lang="en-US" sz="2500" dirty="0">
                <a:effectLst/>
                <a:latin typeface="Candara"/>
                <a:cs typeface="Candara"/>
              </a:rPr>
              <a:t>wave moving through a </a:t>
            </a:r>
            <a:r>
              <a:rPr lang="en-US" sz="2500" b="1" dirty="0">
                <a:effectLst/>
                <a:latin typeface="Candara"/>
                <a:cs typeface="Candara"/>
              </a:rPr>
              <a:t>medium</a:t>
            </a:r>
            <a:r>
              <a:rPr lang="en-US" sz="2500" dirty="0">
                <a:effectLst/>
                <a:latin typeface="Candara"/>
                <a:cs typeface="Candara"/>
              </a:rPr>
              <a:t> travels at a certain speed</a:t>
            </a:r>
            <a:r>
              <a:rPr lang="en-US" sz="2500" dirty="0" smtClean="0">
                <a:effectLst/>
                <a:latin typeface="Candara"/>
                <a:cs typeface="Candara"/>
              </a:rPr>
              <a:t>.</a:t>
            </a:r>
          </a:p>
          <a:p>
            <a:pPr lvl="1">
              <a:spcBef>
                <a:spcPct val="50000"/>
              </a:spcBef>
              <a:buFont typeface="Arial"/>
              <a:buChar char="•"/>
            </a:pPr>
            <a:r>
              <a:rPr lang="en-US" sz="2500" dirty="0">
                <a:effectLst/>
                <a:latin typeface="Candara"/>
                <a:cs typeface="Candara"/>
              </a:rPr>
              <a:t>Wave speed is usually measured in </a:t>
            </a:r>
            <a:r>
              <a:rPr lang="en-US" sz="2500" b="1" dirty="0">
                <a:effectLst/>
                <a:latin typeface="Candara"/>
                <a:cs typeface="Candara"/>
              </a:rPr>
              <a:t>meters/second</a:t>
            </a:r>
            <a:r>
              <a:rPr lang="en-US" sz="2500" dirty="0">
                <a:effectLst/>
                <a:latin typeface="Candara"/>
                <a:cs typeface="Candara"/>
              </a:rPr>
              <a:t>, but may be measured using other distance units (such as centimeters per second).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effectLst/>
                <a:latin typeface="Candara"/>
                <a:cs typeface="Candara"/>
              </a:rPr>
              <a:t>How is Wave Speed calculated?</a:t>
            </a:r>
          </a:p>
          <a:p>
            <a:pPr lvl="1">
              <a:spcBef>
                <a:spcPct val="50000"/>
              </a:spcBef>
              <a:buFont typeface="Arial"/>
              <a:buChar char="•"/>
            </a:pPr>
            <a:r>
              <a:rPr lang="en-US" sz="2500" dirty="0">
                <a:effectLst/>
                <a:latin typeface="Candara"/>
                <a:cs typeface="Candara"/>
              </a:rPr>
              <a:t>Wave speed is calculated as the product of a waves </a:t>
            </a:r>
            <a:r>
              <a:rPr lang="en-US" sz="2500" b="1" dirty="0">
                <a:effectLst/>
                <a:latin typeface="Candara"/>
                <a:cs typeface="Candara"/>
              </a:rPr>
              <a:t>frequency and wavelength</a:t>
            </a:r>
            <a:r>
              <a:rPr lang="en-US" sz="2500" dirty="0">
                <a:effectLst/>
                <a:latin typeface="Candara"/>
                <a:cs typeface="Candara"/>
              </a:rPr>
              <a:t>.</a:t>
            </a:r>
          </a:p>
          <a:p>
            <a:pPr lvl="1">
              <a:spcBef>
                <a:spcPct val="50000"/>
              </a:spcBef>
              <a:buFont typeface="Arial"/>
              <a:buChar char="•"/>
            </a:pPr>
            <a:r>
              <a:rPr lang="en-US" sz="2500" dirty="0">
                <a:effectLst/>
                <a:latin typeface="Candara"/>
                <a:cs typeface="Candara"/>
              </a:rPr>
              <a:t>Wavelength is represented by the Greek letter lambda (</a:t>
            </a:r>
            <a:r>
              <a:rPr lang="el-GR" sz="2500" dirty="0">
                <a:effectLst/>
                <a:latin typeface="Candara"/>
                <a:cs typeface="Candara"/>
              </a:rPr>
              <a:t>λ</a:t>
            </a:r>
            <a:r>
              <a:rPr lang="en-US" sz="2500" dirty="0">
                <a:effectLst/>
                <a:latin typeface="Candara"/>
                <a:cs typeface="Candara"/>
              </a:rPr>
              <a:t>) and frequency is represented by (</a:t>
            </a:r>
            <a:r>
              <a:rPr lang="en-US" sz="2500" i="1" dirty="0" err="1">
                <a:effectLst/>
                <a:latin typeface="Candara"/>
                <a:cs typeface="Candara"/>
              </a:rPr>
              <a:t>f</a:t>
            </a:r>
            <a:r>
              <a:rPr lang="en-US" sz="2500" dirty="0">
                <a:effectLst/>
                <a:latin typeface="Candara"/>
                <a:cs typeface="Candara"/>
              </a:rPr>
              <a:t>)</a:t>
            </a:r>
            <a:endParaRPr lang="el-GR" sz="2500" dirty="0">
              <a:effectLst/>
              <a:latin typeface="Candara"/>
              <a:cs typeface="Candara"/>
            </a:endParaRP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683591"/>
            <a:ext cx="6553200" cy="117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676400"/>
            <a:ext cx="89916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2-09 at 4.59.41 P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2895600"/>
            <a:ext cx="5469022" cy="2819400"/>
          </a:xfrm>
          <a:prstGeom prst="rect">
            <a:avLst/>
          </a:prstGeom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8382000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effectLst/>
                <a:latin typeface="Candara"/>
                <a:cs typeface="Candara"/>
              </a:rPr>
              <a:t>What is the amplitude of a wave?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600" dirty="0">
                <a:solidFill>
                  <a:srgbClr val="FFFFFF"/>
                </a:solidFill>
                <a:effectLst/>
                <a:latin typeface="Candara"/>
                <a:cs typeface="Candara"/>
              </a:rPr>
              <a:t>The </a:t>
            </a:r>
            <a:r>
              <a:rPr lang="en-US" sz="2600" b="1" i="1" dirty="0">
                <a:solidFill>
                  <a:srgbClr val="FFFFFF"/>
                </a:solidFill>
                <a:effectLst/>
                <a:latin typeface="Candara"/>
                <a:cs typeface="Candara"/>
              </a:rPr>
              <a:t>amplitude</a:t>
            </a:r>
            <a:r>
              <a:rPr lang="en-US" sz="2600" dirty="0">
                <a:solidFill>
                  <a:srgbClr val="FFFFFF"/>
                </a:solidFill>
                <a:effectLst/>
                <a:latin typeface="Candara"/>
                <a:cs typeface="Candara"/>
              </a:rPr>
              <a:t> of a wave is directly related to the energy of a wave</a:t>
            </a:r>
            <a:r>
              <a:rPr lang="en-US" sz="2600" dirty="0" smtClean="0">
                <a:solidFill>
                  <a:srgbClr val="FFFFFF"/>
                </a:solidFill>
                <a:effectLst/>
                <a:latin typeface="Candara"/>
                <a:cs typeface="Candara"/>
              </a:rPr>
              <a:t>.</a:t>
            </a:r>
            <a:endParaRPr lang="en-US" sz="2600" dirty="0">
              <a:solidFill>
                <a:srgbClr val="FFFFFF"/>
              </a:solidFill>
              <a:effectLst/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effectLst/>
                <a:latin typeface="Candara"/>
                <a:cs typeface="Candara"/>
              </a:rPr>
              <a:t>The </a:t>
            </a:r>
            <a:r>
              <a:rPr lang="en-US" sz="2800" b="1" i="1" dirty="0">
                <a:effectLst/>
                <a:latin typeface="Candara"/>
                <a:cs typeface="Candara"/>
              </a:rPr>
              <a:t>amplitude</a:t>
            </a:r>
            <a:r>
              <a:rPr lang="en-US" sz="2800" dirty="0">
                <a:effectLst/>
                <a:latin typeface="Candara"/>
                <a:cs typeface="Candara"/>
              </a:rPr>
              <a:t> of a transverse wave is determined by the height of the crest or depth of the trough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25612"/>
            <a:ext cx="9144000" cy="513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19200"/>
            <a:ext cx="7010400" cy="526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0"/>
            <a:ext cx="81534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chemeClr val="accent2"/>
                </a:solidFill>
                <a:effectLst/>
                <a:latin typeface="Candara"/>
                <a:cs typeface="Candara"/>
              </a:rPr>
              <a:t>The </a:t>
            </a:r>
            <a:r>
              <a:rPr lang="en-US" sz="2300" b="1" i="1" dirty="0" smtClean="0">
                <a:solidFill>
                  <a:schemeClr val="accent2"/>
                </a:solidFill>
                <a:effectLst/>
                <a:latin typeface="Candara"/>
                <a:cs typeface="Candara"/>
              </a:rPr>
              <a:t>amplitude</a:t>
            </a:r>
            <a:r>
              <a:rPr lang="en-US" sz="2300" dirty="0" smtClean="0">
                <a:solidFill>
                  <a:schemeClr val="accent2"/>
                </a:solidFill>
                <a:effectLst/>
                <a:latin typeface="Candara"/>
                <a:cs typeface="Candara"/>
              </a:rPr>
              <a:t> of a </a:t>
            </a:r>
            <a:r>
              <a:rPr lang="en-US" sz="2300" dirty="0" err="1" smtClean="0">
                <a:solidFill>
                  <a:schemeClr val="accent2"/>
                </a:solidFill>
                <a:effectLst/>
                <a:latin typeface="Candara"/>
                <a:cs typeface="Candara"/>
              </a:rPr>
              <a:t>compressional</a:t>
            </a:r>
            <a:r>
              <a:rPr lang="en-US" sz="2300" dirty="0" smtClean="0">
                <a:solidFill>
                  <a:schemeClr val="accent2"/>
                </a:solidFill>
                <a:effectLst/>
                <a:latin typeface="Candara"/>
                <a:cs typeface="Candara"/>
              </a:rPr>
              <a:t> wave is determined by the closeness of the </a:t>
            </a:r>
            <a:r>
              <a:rPr lang="en-US" sz="2300" dirty="0" err="1" smtClean="0">
                <a:solidFill>
                  <a:schemeClr val="accent2"/>
                </a:solidFill>
                <a:effectLst/>
                <a:latin typeface="Candara"/>
                <a:cs typeface="Candara"/>
              </a:rPr>
              <a:t>compressional</a:t>
            </a:r>
            <a:r>
              <a:rPr lang="en-US" sz="2300" dirty="0" smtClean="0">
                <a:solidFill>
                  <a:schemeClr val="accent2"/>
                </a:solidFill>
                <a:effectLst/>
                <a:latin typeface="Candara"/>
                <a:cs typeface="Candara"/>
              </a:rPr>
              <a:t> waves. The closer the </a:t>
            </a:r>
            <a:r>
              <a:rPr lang="en-US" sz="2300" dirty="0" err="1" smtClean="0">
                <a:solidFill>
                  <a:schemeClr val="accent2"/>
                </a:solidFill>
                <a:effectLst/>
                <a:latin typeface="Candara"/>
                <a:cs typeface="Candara"/>
              </a:rPr>
              <a:t>compressional</a:t>
            </a:r>
            <a:r>
              <a:rPr lang="en-US" sz="2300" dirty="0" smtClean="0">
                <a:solidFill>
                  <a:schemeClr val="accent2"/>
                </a:solidFill>
                <a:effectLst/>
                <a:latin typeface="Candara"/>
                <a:cs typeface="Candara"/>
              </a:rPr>
              <a:t> waves and the farther the rarefaction lines.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ndara"/>
                <a:cs typeface="Candara"/>
              </a:rPr>
              <a:t>The Nature of Waves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3810000" cy="28194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Candara"/>
                <a:cs typeface="Candara"/>
              </a:rPr>
              <a:t>What is a wave?</a:t>
            </a:r>
          </a:p>
          <a:p>
            <a:pPr lvl="1" eaLnBrk="1" hangingPunct="1">
              <a:buNone/>
            </a:pPr>
            <a:r>
              <a:rPr lang="en-US" dirty="0" smtClean="0">
                <a:latin typeface="Candara"/>
                <a:cs typeface="Candara"/>
              </a:rPr>
              <a:t>	</a:t>
            </a:r>
          </a:p>
          <a:p>
            <a:pPr lvl="1" eaLnBrk="1" hangingPunct="1">
              <a:buNone/>
            </a:pPr>
            <a:r>
              <a:rPr lang="en-US" dirty="0" smtClean="0">
                <a:latin typeface="Candara"/>
                <a:cs typeface="Candara"/>
              </a:rPr>
              <a:t>	A wave is a repeating disturbance or movement that transfers energy through </a:t>
            </a:r>
            <a:r>
              <a:rPr lang="en-US" b="1" dirty="0" smtClean="0">
                <a:latin typeface="Candara"/>
                <a:cs typeface="Candara"/>
              </a:rPr>
              <a:t>matter</a:t>
            </a:r>
            <a:r>
              <a:rPr lang="en-US" dirty="0" smtClean="0">
                <a:latin typeface="Candara"/>
                <a:cs typeface="Candara"/>
              </a:rPr>
              <a:t> or </a:t>
            </a:r>
            <a:r>
              <a:rPr lang="en-US" b="1" dirty="0" smtClean="0">
                <a:latin typeface="Candara"/>
                <a:cs typeface="Candara"/>
              </a:rPr>
              <a:t>space</a:t>
            </a:r>
          </a:p>
        </p:txBody>
      </p:sp>
      <p:pic>
        <p:nvPicPr>
          <p:cNvPr id="5" name="Picture 4" descr="Screen Shot 2014-02-07 at 4.47.14 P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1600200"/>
            <a:ext cx="5017678" cy="3070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 bldLvl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75779"/>
            <a:ext cx="3848100" cy="408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effectLst/>
                <a:latin typeface="Candara"/>
                <a:cs typeface="Candara"/>
              </a:rPr>
              <a:t>The Behavior of Waves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effectLst/>
                <a:latin typeface="Candara"/>
                <a:cs typeface="Candara"/>
              </a:rPr>
              <a:t>What is </a:t>
            </a:r>
            <a:r>
              <a:rPr lang="en-US" sz="3200" u="sng" dirty="0">
                <a:effectLst/>
                <a:latin typeface="Candara"/>
                <a:cs typeface="Candara"/>
              </a:rPr>
              <a:t>reflection</a:t>
            </a:r>
            <a:r>
              <a:rPr lang="en-US" sz="3200" dirty="0">
                <a:effectLst/>
                <a:latin typeface="Candara"/>
                <a:cs typeface="Candara"/>
              </a:rPr>
              <a:t>?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900" dirty="0">
                <a:effectLst/>
                <a:latin typeface="Candara"/>
                <a:cs typeface="Candara"/>
              </a:rPr>
              <a:t>When a wave bounces off an object and changes direction – this is reflection.</a:t>
            </a:r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2209800"/>
            <a:ext cx="3132138" cy="432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4800" y="0"/>
            <a:ext cx="8839200" cy="33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effectLst/>
                <a:latin typeface="Candara"/>
                <a:cs typeface="Candara"/>
              </a:rPr>
              <a:t>What is refraction?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600" dirty="0">
                <a:effectLst/>
                <a:latin typeface="Candara"/>
                <a:cs typeface="Candara"/>
              </a:rPr>
              <a:t>Refraction is the bending of a wave as it passes from one medium to another.</a:t>
            </a:r>
            <a:r>
              <a:rPr lang="en-US" sz="2600" dirty="0" smtClean="0">
                <a:effectLst/>
                <a:latin typeface="Candara"/>
                <a:cs typeface="Candara"/>
              </a:rPr>
              <a:t> 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600" dirty="0" smtClean="0">
                <a:effectLst/>
                <a:latin typeface="Candara"/>
                <a:cs typeface="Candara"/>
              </a:rPr>
              <a:t>A </a:t>
            </a:r>
            <a:r>
              <a:rPr lang="en-US" sz="2600" dirty="0">
                <a:effectLst/>
                <a:latin typeface="Candara"/>
                <a:cs typeface="Candara"/>
              </a:rPr>
              <a:t>wave travels at different speeds in different things. When a wave traveling a certain speed moves into another medium, it will either increase in speed or decrease in speed, resulting in</a:t>
            </a:r>
            <a:r>
              <a:rPr lang="en-US" sz="2600" dirty="0" smtClean="0">
                <a:effectLst/>
                <a:latin typeface="Candara"/>
                <a:cs typeface="Candara"/>
              </a:rPr>
              <a:t> a change in direction.</a:t>
            </a:r>
            <a:endParaRPr lang="en-US" sz="2600" dirty="0">
              <a:effectLst/>
              <a:latin typeface="Candara"/>
              <a:cs typeface="Candara"/>
            </a:endParaRP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971800"/>
            <a:ext cx="21113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creen Shot 2014-02-09 at 5.16.13 P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3810000"/>
            <a:ext cx="5641453" cy="272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3000"/>
            <a:ext cx="9144000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762000"/>
            <a:ext cx="7172932" cy="516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70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effectLst/>
                <a:latin typeface="Candara"/>
                <a:cs typeface="Candara"/>
              </a:rPr>
              <a:t>What is diffraction?</a:t>
            </a:r>
          </a:p>
          <a:p>
            <a:pPr>
              <a:spcBef>
                <a:spcPct val="50000"/>
              </a:spcBef>
            </a:pPr>
            <a:r>
              <a:rPr lang="en-US" sz="2900" b="1" i="1" dirty="0">
                <a:effectLst/>
                <a:latin typeface="Candara"/>
                <a:cs typeface="Candara"/>
              </a:rPr>
              <a:t>Diffraction</a:t>
            </a:r>
            <a:r>
              <a:rPr lang="en-US" sz="2900" dirty="0">
                <a:effectLst/>
                <a:latin typeface="Candara"/>
                <a:cs typeface="Candara"/>
              </a:rPr>
              <a:t> occurs when an object causes a wave to change direction and bend around it. </a:t>
            </a: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905000"/>
            <a:ext cx="6781800" cy="459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685800"/>
            <a:ext cx="548640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81000" y="914400"/>
            <a:ext cx="2971800" cy="50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effectLst/>
                <a:latin typeface="Candara"/>
                <a:cs typeface="Candara"/>
              </a:rPr>
              <a:t>Diffraction </a:t>
            </a:r>
            <a:r>
              <a:rPr lang="en-US" sz="3200" dirty="0">
                <a:effectLst/>
                <a:latin typeface="Candara"/>
                <a:cs typeface="Candara"/>
              </a:rPr>
              <a:t>also occurs when passing through a small opening. </a:t>
            </a:r>
            <a:r>
              <a:rPr lang="en-US" sz="3200" dirty="0" smtClean="0">
                <a:effectLst/>
                <a:latin typeface="Candara"/>
                <a:cs typeface="Candara"/>
              </a:rPr>
              <a:t>The waves </a:t>
            </a:r>
            <a:r>
              <a:rPr lang="en-US" sz="3200" dirty="0">
                <a:effectLst/>
                <a:latin typeface="Candara"/>
                <a:cs typeface="Candara"/>
              </a:rPr>
              <a:t>diffract and spread out as they pass through the hole.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effectLst/>
                <a:latin typeface="Candara"/>
                <a:cs typeface="Candara"/>
              </a:rPr>
              <a:t>What is wave interference?</a:t>
            </a:r>
          </a:p>
          <a:p>
            <a:pPr>
              <a:spcBef>
                <a:spcPct val="50000"/>
              </a:spcBef>
              <a:buFont typeface="Symbol" pitchFamily="18" charset="2"/>
              <a:buChar char=""/>
            </a:pPr>
            <a:r>
              <a:rPr lang="en-US" sz="2800" dirty="0">
                <a:effectLst/>
                <a:latin typeface="Candara"/>
                <a:cs typeface="Candara"/>
              </a:rPr>
              <a:t>Occurs when two or more waves collide and occupy the same region of space and continue on.</a:t>
            </a:r>
          </a:p>
          <a:p>
            <a:pPr>
              <a:spcBef>
                <a:spcPct val="50000"/>
              </a:spcBef>
              <a:buFont typeface="Symbol" pitchFamily="18" charset="2"/>
              <a:buChar char=""/>
            </a:pPr>
            <a:r>
              <a:rPr lang="en-US" sz="2800" dirty="0">
                <a:effectLst/>
                <a:latin typeface="Candara"/>
                <a:cs typeface="Candara"/>
              </a:rPr>
              <a:t>Waves interfere in one of two ways: </a:t>
            </a:r>
            <a:r>
              <a:rPr lang="en-US" sz="2800" b="1" u="sng" dirty="0">
                <a:effectLst/>
                <a:latin typeface="Candara"/>
                <a:cs typeface="Candara"/>
              </a:rPr>
              <a:t>Constructive Interference</a:t>
            </a:r>
            <a:r>
              <a:rPr lang="en-US" sz="2800" dirty="0">
                <a:effectLst/>
                <a:latin typeface="Candara"/>
                <a:cs typeface="Candara"/>
              </a:rPr>
              <a:t> and Destructive Interference.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38200" y="3276600"/>
            <a:ext cx="7315200" cy="2760663"/>
            <a:chOff x="0" y="1237"/>
            <a:chExt cx="5760" cy="2747"/>
          </a:xfrm>
        </p:grpSpPr>
        <p:pic>
          <p:nvPicPr>
            <p:cNvPr id="25604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237"/>
              <a:ext cx="5760" cy="2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5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120"/>
              <a:ext cx="2016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048000"/>
            <a:ext cx="6934200" cy="345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effectLst/>
                <a:latin typeface="Candara"/>
                <a:cs typeface="Candara"/>
              </a:rPr>
              <a:t>What is wave interference?</a:t>
            </a:r>
          </a:p>
          <a:p>
            <a:pPr>
              <a:spcBef>
                <a:spcPct val="50000"/>
              </a:spcBef>
              <a:buFont typeface="Symbol" pitchFamily="18" charset="2"/>
              <a:buChar char=""/>
            </a:pPr>
            <a:r>
              <a:rPr lang="en-US" sz="2800" dirty="0">
                <a:effectLst/>
                <a:latin typeface="Candara"/>
                <a:cs typeface="Candara"/>
              </a:rPr>
              <a:t>Occurs when two or more waves collide and occupy the same region of space and continue on.</a:t>
            </a:r>
          </a:p>
          <a:p>
            <a:pPr>
              <a:spcBef>
                <a:spcPct val="50000"/>
              </a:spcBef>
              <a:buFont typeface="Symbol" pitchFamily="18" charset="2"/>
              <a:buChar char=""/>
            </a:pPr>
            <a:r>
              <a:rPr lang="en-US" sz="2800" dirty="0">
                <a:effectLst/>
                <a:latin typeface="Candara"/>
                <a:cs typeface="Candara"/>
              </a:rPr>
              <a:t>Waves interfere in one of two ways: Constructive Interference and </a:t>
            </a:r>
            <a:r>
              <a:rPr lang="en-US" sz="2800" b="1" u="sng" dirty="0">
                <a:effectLst/>
                <a:latin typeface="Candara"/>
                <a:cs typeface="Candara"/>
              </a:rPr>
              <a:t>Destructive Interference</a:t>
            </a:r>
            <a:r>
              <a:rPr lang="en-US" sz="2800" dirty="0">
                <a:effectLst/>
                <a:latin typeface="Candara"/>
                <a:cs typeface="Candara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4343400" cy="634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effectLst/>
                <a:latin typeface="Candara"/>
                <a:cs typeface="Candara"/>
              </a:rPr>
              <a:t>What is Resonance</a:t>
            </a:r>
            <a:r>
              <a:rPr lang="en-US" sz="3200" b="1" dirty="0" smtClean="0">
                <a:effectLst/>
                <a:latin typeface="Candara"/>
                <a:cs typeface="Candara"/>
              </a:rPr>
              <a:t>?</a:t>
            </a:r>
            <a:endParaRPr lang="en-US" sz="1000" b="1" dirty="0" smtClean="0">
              <a:effectLst/>
              <a:latin typeface="Candara"/>
              <a:cs typeface="Candara"/>
            </a:endParaRPr>
          </a:p>
          <a:p>
            <a:pPr>
              <a:spcBef>
                <a:spcPct val="50000"/>
              </a:spcBef>
            </a:pPr>
            <a:endParaRPr lang="en-US" sz="1000" b="1" dirty="0" smtClean="0">
              <a:effectLst/>
              <a:latin typeface="Candara"/>
              <a:cs typeface="Candara"/>
            </a:endParaRP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500" dirty="0">
                <a:effectLst/>
                <a:latin typeface="Candara"/>
                <a:cs typeface="Candara"/>
              </a:rPr>
              <a:t>Many objects have a </a:t>
            </a:r>
            <a:r>
              <a:rPr lang="en-US" sz="2500" b="1" i="1" dirty="0">
                <a:effectLst/>
                <a:latin typeface="Candara"/>
                <a:cs typeface="Candara"/>
              </a:rPr>
              <a:t>natural frequency</a:t>
            </a:r>
            <a:r>
              <a:rPr lang="en-US" sz="2500" dirty="0">
                <a:effectLst/>
                <a:latin typeface="Candara"/>
                <a:cs typeface="Candara"/>
              </a:rPr>
              <a:t> – vibrates in a regular pattern.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500" b="1" i="1" dirty="0">
                <a:effectLst/>
                <a:latin typeface="Candara"/>
                <a:cs typeface="Candara"/>
              </a:rPr>
              <a:t>Resonance</a:t>
            </a:r>
            <a:r>
              <a:rPr lang="en-US" sz="2500" dirty="0">
                <a:effectLst/>
                <a:latin typeface="Candara"/>
                <a:cs typeface="Candara"/>
              </a:rPr>
              <a:t> occurs when whenever a sound wave has the same frequency as the natural frequency of an object</a:t>
            </a:r>
            <a:r>
              <a:rPr lang="en-US" sz="2500" dirty="0" smtClean="0">
                <a:effectLst/>
                <a:latin typeface="Candara"/>
                <a:cs typeface="Candara"/>
              </a:rPr>
              <a:t>.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500" dirty="0" smtClean="0">
                <a:effectLst/>
                <a:latin typeface="Candara"/>
                <a:cs typeface="Candara"/>
              </a:rPr>
              <a:t> </a:t>
            </a:r>
            <a:r>
              <a:rPr lang="en-US" sz="2500" dirty="0">
                <a:effectLst/>
                <a:latin typeface="Candara"/>
                <a:cs typeface="Candara"/>
              </a:rPr>
              <a:t>The sound will cause the object with the same </a:t>
            </a:r>
            <a:r>
              <a:rPr lang="en-US" sz="2500" b="1" i="1" dirty="0">
                <a:effectLst/>
                <a:latin typeface="Candara"/>
                <a:cs typeface="Candara"/>
              </a:rPr>
              <a:t>natural frequency</a:t>
            </a:r>
            <a:r>
              <a:rPr lang="en-US" sz="2500" dirty="0">
                <a:effectLst/>
                <a:latin typeface="Candara"/>
                <a:cs typeface="Candara"/>
              </a:rPr>
              <a:t> to vibrate</a:t>
            </a:r>
            <a:r>
              <a:rPr lang="en-US" sz="2500" dirty="0" smtClean="0">
                <a:effectLst/>
                <a:latin typeface="Candara"/>
                <a:cs typeface="Candara"/>
              </a:rPr>
              <a:t>. 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1500" dirty="0" smtClean="0">
                <a:effectLst/>
                <a:latin typeface="Candara"/>
                <a:cs typeface="Candara"/>
                <a:hlinkClick r:id="rId3"/>
              </a:rPr>
              <a:t>http://www.physicsclassroom.com/class/sound/u11l4a.cfm</a:t>
            </a:r>
            <a:endParaRPr lang="en-US" sz="1500" dirty="0" smtClean="0">
              <a:effectLst/>
              <a:latin typeface="Candara"/>
              <a:cs typeface="Candara"/>
            </a:endParaRPr>
          </a:p>
          <a:p>
            <a:pPr>
              <a:spcBef>
                <a:spcPct val="50000"/>
              </a:spcBef>
              <a:buFont typeface="Arial"/>
              <a:buChar char="•"/>
            </a:pPr>
            <a:endParaRPr lang="en-US" sz="2300" dirty="0">
              <a:effectLst/>
              <a:latin typeface="Candara"/>
              <a:cs typeface="Candar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00600" y="3962400"/>
            <a:ext cx="4038600" cy="4525963"/>
          </a:xfrm>
        </p:spPr>
        <p:txBody>
          <a:bodyPr/>
          <a:lstStyle/>
          <a:p>
            <a:r>
              <a:rPr lang="en-US" sz="2000" dirty="0" smtClean="0">
                <a:latin typeface="Candara"/>
                <a:cs typeface="Candara"/>
              </a:rPr>
              <a:t>Pushing a person on a swing is a common example of resonance. The loaded swing (a pendulum) has a natural frequency of oscillation, its resonant frequency, and resists being pushed at a faster or slower rate.</a:t>
            </a:r>
            <a:endParaRPr lang="en-US" sz="2000" dirty="0">
              <a:latin typeface="Candara"/>
              <a:cs typeface="Candara"/>
            </a:endParaRPr>
          </a:p>
        </p:txBody>
      </p:sp>
      <p:pic>
        <p:nvPicPr>
          <p:cNvPr id="6" name="Picture 5" descr="Screen Shot 2014-02-09 at 6.02.28 P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37113" y="866775"/>
            <a:ext cx="4025900" cy="265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latin typeface="Candara"/>
                <a:cs typeface="Candara"/>
              </a:rPr>
              <a:t>Resonance of instruments</a:t>
            </a:r>
            <a:endParaRPr lang="en-US" sz="3200" b="1" dirty="0">
              <a:latin typeface="Candara"/>
              <a:cs typeface="Candar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191000" cy="5715000"/>
          </a:xfrm>
        </p:spPr>
        <p:txBody>
          <a:bodyPr/>
          <a:lstStyle/>
          <a:p>
            <a:r>
              <a:rPr lang="en-US" sz="2400" dirty="0" smtClean="0">
                <a:latin typeface="Candara"/>
                <a:cs typeface="Candara"/>
              </a:rPr>
              <a:t>Many musical instruments have </a:t>
            </a:r>
            <a:r>
              <a:rPr lang="en-US" sz="2400" b="1" dirty="0" smtClean="0">
                <a:latin typeface="Candara"/>
                <a:cs typeface="Candara"/>
              </a:rPr>
              <a:t>resonance</a:t>
            </a:r>
            <a:r>
              <a:rPr lang="en-US" sz="2400" dirty="0" smtClean="0">
                <a:latin typeface="Candara"/>
                <a:cs typeface="Candara"/>
              </a:rPr>
              <a:t>.  The wood of a guitar or violin resonates with the same frequency as the string. </a:t>
            </a:r>
          </a:p>
          <a:p>
            <a:pPr>
              <a:buNone/>
            </a:pPr>
            <a:endParaRPr lang="en-US" sz="2400" dirty="0" smtClean="0">
              <a:latin typeface="Candara"/>
              <a:cs typeface="Candara"/>
            </a:endParaRPr>
          </a:p>
          <a:p>
            <a:r>
              <a:rPr lang="en-US" sz="2400" dirty="0" smtClean="0">
                <a:latin typeface="Candara"/>
                <a:cs typeface="Candara"/>
              </a:rPr>
              <a:t>It is the goal of musicians to find instruments that possess the ability to vibrate with sets of frequencies that create desired sounds</a:t>
            </a:r>
            <a:endParaRPr lang="en-US" sz="2400" dirty="0">
              <a:latin typeface="Candara"/>
              <a:cs typeface="Candara"/>
            </a:endParaRPr>
          </a:p>
        </p:txBody>
      </p:sp>
      <p:pic>
        <p:nvPicPr>
          <p:cNvPr id="7" name="Picture 6" descr="Screen Shot 2014-02-09 at 6.08.10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981200"/>
            <a:ext cx="4038600" cy="2878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438400"/>
            <a:ext cx="6227780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57200" y="685800"/>
            <a:ext cx="80010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effectLst/>
                <a:latin typeface="Candara"/>
                <a:cs typeface="Candara"/>
              </a:rPr>
              <a:t>Waves transfer </a:t>
            </a:r>
            <a:r>
              <a:rPr lang="en-US" sz="2800" b="1" dirty="0">
                <a:effectLst/>
                <a:latin typeface="Candara"/>
                <a:cs typeface="Candara"/>
              </a:rPr>
              <a:t>energy</a:t>
            </a:r>
            <a:r>
              <a:rPr lang="en-US" sz="2800" dirty="0">
                <a:effectLst/>
                <a:latin typeface="Candara"/>
                <a:cs typeface="Candara"/>
              </a:rPr>
              <a:t> not matter. The water waves below are carrying energy but are not moving. Waves can only exist as they have energy to carry</a:t>
            </a:r>
            <a:r>
              <a:rPr lang="en-US" sz="2800" dirty="0" smtClean="0">
                <a:effectLst/>
                <a:latin typeface="Candara"/>
                <a:cs typeface="Candara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1400" dirty="0" smtClean="0">
                <a:effectLst/>
                <a:latin typeface="Candara"/>
                <a:cs typeface="Candara"/>
                <a:hlinkClick r:id="rId5"/>
              </a:rPr>
              <a:t>http://</a:t>
            </a:r>
            <a:r>
              <a:rPr lang="en-US" sz="1400" dirty="0" err="1" smtClean="0">
                <a:effectLst/>
                <a:latin typeface="Candara"/>
                <a:cs typeface="Candara"/>
                <a:hlinkClick r:id="rId5"/>
              </a:rPr>
              <a:t>www.youtube.com/watch?v</a:t>
            </a:r>
            <a:r>
              <a:rPr lang="en-US" sz="1400" dirty="0" smtClean="0">
                <a:effectLst/>
                <a:latin typeface="Candara"/>
                <a:cs typeface="Candara"/>
                <a:hlinkClick r:id="rId5"/>
              </a:rPr>
              <a:t>=ACeUO4ufx2I</a:t>
            </a:r>
            <a:endParaRPr lang="en-US" sz="1400" dirty="0">
              <a:effectLst/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54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effectLst/>
                <a:latin typeface="Candara"/>
                <a:cs typeface="Candara"/>
              </a:rPr>
              <a:t>What is sound?</a:t>
            </a:r>
          </a:p>
          <a:p>
            <a:pPr>
              <a:spcBef>
                <a:spcPct val="50000"/>
              </a:spcBef>
            </a:pPr>
            <a:r>
              <a:rPr lang="en-US" sz="2500" dirty="0">
                <a:effectLst/>
                <a:latin typeface="Candara"/>
                <a:cs typeface="Candara"/>
              </a:rPr>
              <a:t>Sound is a </a:t>
            </a:r>
            <a:r>
              <a:rPr lang="en-US" sz="2500" dirty="0" err="1">
                <a:effectLst/>
                <a:latin typeface="Candara"/>
                <a:cs typeface="Candara"/>
              </a:rPr>
              <a:t>compressional</a:t>
            </a:r>
            <a:r>
              <a:rPr lang="en-US" sz="2500" dirty="0">
                <a:effectLst/>
                <a:latin typeface="Candara"/>
                <a:cs typeface="Candara"/>
              </a:rPr>
              <a:t> wave which travels through the air through a series of compressions and rarefactions.</a:t>
            </a:r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905000"/>
            <a:ext cx="8505274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685800" y="51054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895350" y="5043488"/>
            <a:ext cx="381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4927600" y="51816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4927600" y="57785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04800" y="148471"/>
            <a:ext cx="4038600" cy="732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effectLst/>
                <a:latin typeface="Candara"/>
                <a:cs typeface="Candara"/>
              </a:rPr>
              <a:t>         What </a:t>
            </a:r>
            <a:r>
              <a:rPr lang="en-US" sz="3200" b="1" dirty="0">
                <a:effectLst/>
                <a:latin typeface="Candara"/>
                <a:cs typeface="Candara"/>
              </a:rPr>
              <a:t>is sound</a:t>
            </a:r>
            <a:r>
              <a:rPr lang="en-US" sz="3200" b="1" dirty="0" smtClean="0">
                <a:effectLst/>
                <a:latin typeface="Candara"/>
                <a:cs typeface="Candara"/>
              </a:rPr>
              <a:t>?</a:t>
            </a:r>
            <a:endParaRPr lang="en-US" sz="1000" b="1" dirty="0" smtClean="0">
              <a:effectLst/>
              <a:latin typeface="Candara"/>
              <a:cs typeface="Candara"/>
            </a:endParaRPr>
          </a:p>
          <a:p>
            <a:pPr>
              <a:spcBef>
                <a:spcPct val="50000"/>
              </a:spcBef>
            </a:pPr>
            <a:endParaRPr lang="en-US" sz="1000" b="1" dirty="0" smtClean="0">
              <a:effectLst/>
              <a:latin typeface="Candara"/>
              <a:cs typeface="Candara"/>
            </a:endParaRP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500" dirty="0" smtClean="0">
                <a:effectLst/>
                <a:latin typeface="Candara"/>
                <a:cs typeface="Candara"/>
              </a:rPr>
              <a:t> Sound travels through different media.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500" dirty="0" smtClean="0">
                <a:effectLst/>
                <a:latin typeface="Candara"/>
                <a:cs typeface="Candara"/>
              </a:rPr>
              <a:t> We hear sound which usually travels through air. Sound travels through other media as well, such as water and various solids. 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500" dirty="0" smtClean="0">
                <a:effectLst/>
                <a:latin typeface="Candara"/>
                <a:cs typeface="Candara"/>
              </a:rPr>
              <a:t> Sound travels different speeds in different media. Sound typically travels faster in a solid that a liquid and faster in a liquid than a gas.</a:t>
            </a:r>
          </a:p>
          <a:p>
            <a:pPr>
              <a:spcBef>
                <a:spcPct val="50000"/>
              </a:spcBef>
            </a:pPr>
            <a:endParaRPr lang="en-US" sz="3200" b="1" dirty="0" smtClean="0">
              <a:effectLst/>
              <a:latin typeface="Candara"/>
              <a:cs typeface="Candara"/>
            </a:endParaRPr>
          </a:p>
          <a:p>
            <a:pPr>
              <a:spcBef>
                <a:spcPct val="50000"/>
              </a:spcBef>
            </a:pPr>
            <a:endParaRPr lang="en-US" sz="2500" dirty="0">
              <a:effectLst/>
              <a:latin typeface="Candara"/>
              <a:cs typeface="Candara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04800"/>
            <a:ext cx="2743200" cy="32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495800" y="3581400"/>
            <a:ext cx="4419600" cy="297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500" dirty="0" smtClean="0">
                <a:effectLst/>
                <a:latin typeface="Candara"/>
                <a:cs typeface="Candara"/>
              </a:rPr>
              <a:t> The </a:t>
            </a:r>
            <a:r>
              <a:rPr lang="en-US" sz="2500" dirty="0">
                <a:effectLst/>
                <a:latin typeface="Candara"/>
                <a:cs typeface="Candara"/>
              </a:rPr>
              <a:t>denser the medium, the faster sound will travel.</a:t>
            </a:r>
            <a:endParaRPr lang="en-US" sz="2500" dirty="0" smtClean="0">
              <a:effectLst/>
              <a:latin typeface="Candara"/>
              <a:cs typeface="Candara"/>
            </a:endParaRP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500" dirty="0" smtClean="0">
                <a:effectLst/>
                <a:latin typeface="Candara"/>
                <a:cs typeface="Candara"/>
              </a:rPr>
              <a:t> The </a:t>
            </a:r>
            <a:r>
              <a:rPr lang="en-US" sz="2500" dirty="0">
                <a:effectLst/>
                <a:latin typeface="Candara"/>
                <a:cs typeface="Candara"/>
              </a:rPr>
              <a:t>higher the temperature, the faster the particles of the medium will move and the faster the particles will carry the sound.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build="p"/>
      <p:bldP spid="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228600" y="0"/>
            <a:ext cx="8915400" cy="343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effectLst/>
                <a:latin typeface="Candara"/>
                <a:cs typeface="Candara"/>
              </a:rPr>
              <a:t>What is sound intensity?</a:t>
            </a:r>
            <a:endParaRPr lang="en-US" sz="3200" b="1" dirty="0" smtClean="0">
              <a:effectLst/>
              <a:latin typeface="Candara"/>
              <a:cs typeface="Candara"/>
            </a:endParaRP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3200" dirty="0" smtClean="0">
                <a:effectLst/>
                <a:latin typeface="Candara"/>
                <a:cs typeface="Candara"/>
              </a:rPr>
              <a:t> </a:t>
            </a:r>
            <a:r>
              <a:rPr lang="en-US" sz="2500" dirty="0" smtClean="0">
                <a:effectLst/>
                <a:latin typeface="Candara"/>
                <a:cs typeface="Candara"/>
              </a:rPr>
              <a:t>Sound </a:t>
            </a:r>
            <a:r>
              <a:rPr lang="en-US" sz="2500" b="1" i="1" dirty="0">
                <a:effectLst/>
                <a:latin typeface="Candara"/>
                <a:cs typeface="Candara"/>
              </a:rPr>
              <a:t>intensity</a:t>
            </a:r>
            <a:r>
              <a:rPr lang="en-US" sz="2500" dirty="0">
                <a:effectLst/>
                <a:latin typeface="Candara"/>
                <a:cs typeface="Candara"/>
              </a:rPr>
              <a:t> is the energy that the sound wave possesses. The greater the intensity of sound the farther the sound will travel and the louder the sound will appear. </a:t>
            </a:r>
            <a:endParaRPr lang="en-US" sz="2500" dirty="0" smtClean="0">
              <a:effectLst/>
              <a:latin typeface="Candara"/>
              <a:cs typeface="Candara"/>
            </a:endParaRP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500" b="1" i="1" dirty="0" smtClean="0">
                <a:effectLst/>
                <a:latin typeface="Candara"/>
                <a:cs typeface="Candara"/>
              </a:rPr>
              <a:t> Loudness</a:t>
            </a:r>
            <a:r>
              <a:rPr lang="en-US" sz="2500" dirty="0" smtClean="0">
                <a:effectLst/>
                <a:latin typeface="Candara"/>
                <a:cs typeface="Candara"/>
              </a:rPr>
              <a:t> </a:t>
            </a:r>
            <a:r>
              <a:rPr lang="en-US" sz="2500" dirty="0">
                <a:effectLst/>
                <a:latin typeface="Candara"/>
                <a:cs typeface="Candara"/>
              </a:rPr>
              <a:t>is very closely related to intensity. </a:t>
            </a:r>
            <a:r>
              <a:rPr lang="en-US" sz="2500" b="1" i="1" dirty="0">
                <a:effectLst/>
                <a:latin typeface="Candara"/>
                <a:cs typeface="Candara"/>
              </a:rPr>
              <a:t>Loudness</a:t>
            </a:r>
            <a:r>
              <a:rPr lang="en-US" sz="2500" dirty="0">
                <a:effectLst/>
                <a:latin typeface="Candara"/>
                <a:cs typeface="Candara"/>
              </a:rPr>
              <a:t> is the human perception of the sound intensity. The unit for loudness is </a:t>
            </a:r>
            <a:r>
              <a:rPr lang="en-US" sz="2500" b="1" i="1" dirty="0">
                <a:effectLst/>
                <a:latin typeface="Candara"/>
                <a:cs typeface="Candara"/>
              </a:rPr>
              <a:t>decibels</a:t>
            </a:r>
            <a:r>
              <a:rPr lang="en-US" sz="2500" dirty="0">
                <a:effectLst/>
                <a:latin typeface="Candara"/>
                <a:cs typeface="Candara"/>
              </a:rPr>
              <a:t>.</a:t>
            </a:r>
          </a:p>
        </p:txBody>
      </p:sp>
      <p:pic>
        <p:nvPicPr>
          <p:cNvPr id="3" name="Picture 2" descr="Screen Shot 2014-02-09 at 6.50.12 P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3278071"/>
            <a:ext cx="5283200" cy="3579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3657600" y="990600"/>
            <a:ext cx="2286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effectLst/>
                <a:latin typeface="Candara"/>
                <a:cs typeface="Candara"/>
              </a:rPr>
              <a:t>Loudness in Decibels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672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FFFFFF"/>
                </a:solidFill>
                <a:effectLst/>
                <a:latin typeface="Candara"/>
                <a:cs typeface="Candara"/>
              </a:rPr>
              <a:t>How is </a:t>
            </a:r>
            <a:r>
              <a:rPr lang="en-US" sz="3200" b="1" i="1" dirty="0">
                <a:solidFill>
                  <a:srgbClr val="FFFFFF"/>
                </a:solidFill>
                <a:effectLst/>
                <a:latin typeface="Candara"/>
                <a:cs typeface="Candara"/>
              </a:rPr>
              <a:t>frequency</a:t>
            </a:r>
            <a:r>
              <a:rPr lang="en-US" sz="3200" b="1" dirty="0">
                <a:solidFill>
                  <a:srgbClr val="FFFFFF"/>
                </a:solidFill>
                <a:effectLst/>
                <a:latin typeface="Candara"/>
                <a:cs typeface="Candara"/>
              </a:rPr>
              <a:t> related to </a:t>
            </a:r>
            <a:r>
              <a:rPr lang="en-US" sz="3200" b="1" i="1" dirty="0">
                <a:solidFill>
                  <a:srgbClr val="FFFFFF"/>
                </a:solidFill>
                <a:effectLst/>
                <a:latin typeface="Candara"/>
                <a:cs typeface="Candara"/>
              </a:rPr>
              <a:t>pitch</a:t>
            </a:r>
            <a:r>
              <a:rPr lang="en-US" sz="3200" b="1" dirty="0">
                <a:solidFill>
                  <a:srgbClr val="FFFFFF"/>
                </a:solidFill>
                <a:effectLst/>
                <a:latin typeface="Candara"/>
                <a:cs typeface="Candara"/>
              </a:rPr>
              <a:t>?</a:t>
            </a:r>
          </a:p>
          <a:p>
            <a:pPr>
              <a:lnSpc>
                <a:spcPct val="95000"/>
              </a:lnSpc>
              <a:spcBef>
                <a:spcPct val="50000"/>
              </a:spcBef>
              <a:buFont typeface="Arial"/>
              <a:buChar char="•"/>
            </a:pPr>
            <a:r>
              <a:rPr lang="en-US" sz="2300" dirty="0">
                <a:solidFill>
                  <a:srgbClr val="FFFFFF"/>
                </a:solidFill>
                <a:effectLst/>
                <a:latin typeface="Candara"/>
                <a:cs typeface="Candara"/>
              </a:rPr>
              <a:t>The </a:t>
            </a:r>
            <a:r>
              <a:rPr lang="en-US" sz="2300" b="1" i="1" dirty="0">
                <a:solidFill>
                  <a:srgbClr val="FFFFFF"/>
                </a:solidFill>
                <a:effectLst/>
                <a:latin typeface="Candara"/>
                <a:cs typeface="Candara"/>
              </a:rPr>
              <a:t>pitch</a:t>
            </a:r>
            <a:r>
              <a:rPr lang="en-US" sz="2300" dirty="0">
                <a:solidFill>
                  <a:srgbClr val="FFFFFF"/>
                </a:solidFill>
                <a:effectLst/>
                <a:latin typeface="Candara"/>
                <a:cs typeface="Candara"/>
              </a:rPr>
              <a:t> of a sound wave is directly related to </a:t>
            </a:r>
            <a:r>
              <a:rPr lang="en-US" sz="2300" b="1" i="1" dirty="0">
                <a:solidFill>
                  <a:srgbClr val="FFFFFF"/>
                </a:solidFill>
                <a:effectLst/>
                <a:latin typeface="Candara"/>
                <a:cs typeface="Candara"/>
              </a:rPr>
              <a:t>frequency</a:t>
            </a:r>
            <a:r>
              <a:rPr lang="en-US" sz="2300" dirty="0">
                <a:solidFill>
                  <a:srgbClr val="FFFFFF"/>
                </a:solidFill>
                <a:effectLst/>
                <a:latin typeface="Candara"/>
                <a:cs typeface="Candara"/>
              </a:rPr>
              <a:t>. A high-pitched sound has a high frequency (a screaming girl). A low-pitched sound has a low frequency (a fog-horn).</a:t>
            </a:r>
          </a:p>
          <a:p>
            <a:pPr>
              <a:lnSpc>
                <a:spcPct val="95000"/>
              </a:lnSpc>
              <a:spcBef>
                <a:spcPct val="50000"/>
              </a:spcBef>
              <a:buFont typeface="Arial"/>
              <a:buChar char="•"/>
            </a:pPr>
            <a:r>
              <a:rPr lang="en-US" sz="2300" dirty="0">
                <a:solidFill>
                  <a:srgbClr val="FFFFFF"/>
                </a:solidFill>
                <a:effectLst/>
                <a:latin typeface="Candara"/>
                <a:cs typeface="Candara"/>
              </a:rPr>
              <a:t>A healthy human ear can hear frequencies in the range of </a:t>
            </a:r>
            <a:r>
              <a:rPr lang="en-US" sz="2300" b="1" u="sng" dirty="0">
                <a:solidFill>
                  <a:srgbClr val="FFFFFF"/>
                </a:solidFill>
                <a:effectLst/>
                <a:latin typeface="Candara"/>
                <a:cs typeface="Candara"/>
              </a:rPr>
              <a:t>20 Hz to 20,000 Hz</a:t>
            </a:r>
            <a:r>
              <a:rPr lang="en-US" sz="2300" dirty="0">
                <a:solidFill>
                  <a:srgbClr val="FFFFFF"/>
                </a:solidFill>
                <a:effectLst/>
                <a:latin typeface="Candara"/>
                <a:cs typeface="Candara"/>
              </a:rPr>
              <a:t>. Humans cannot hear below 20 Hz. Sounds below this frequency are termed </a:t>
            </a:r>
            <a:r>
              <a:rPr lang="en-US" sz="2300" b="1" i="1" dirty="0">
                <a:solidFill>
                  <a:srgbClr val="FFFFFF"/>
                </a:solidFill>
                <a:effectLst/>
                <a:latin typeface="Candara"/>
                <a:cs typeface="Candara"/>
              </a:rPr>
              <a:t>infrasonic</a:t>
            </a:r>
            <a:r>
              <a:rPr lang="en-US" sz="2300" dirty="0">
                <a:solidFill>
                  <a:srgbClr val="FFFFFF"/>
                </a:solidFill>
                <a:effectLst/>
                <a:latin typeface="Candara"/>
                <a:cs typeface="Candara"/>
              </a:rPr>
              <a:t>.</a:t>
            </a:r>
          </a:p>
          <a:p>
            <a:pPr>
              <a:lnSpc>
                <a:spcPct val="95000"/>
              </a:lnSpc>
              <a:spcBef>
                <a:spcPct val="50000"/>
              </a:spcBef>
              <a:buFont typeface="Arial"/>
              <a:buChar char="•"/>
            </a:pPr>
            <a:r>
              <a:rPr lang="en-US" sz="2300" dirty="0">
                <a:solidFill>
                  <a:srgbClr val="FFFFFF"/>
                </a:solidFill>
                <a:effectLst/>
                <a:latin typeface="Candara"/>
                <a:cs typeface="Candara"/>
              </a:rPr>
              <a:t>Sounds above 20,000 Hz are termed </a:t>
            </a:r>
            <a:r>
              <a:rPr lang="en-US" sz="2300" b="1" i="1" dirty="0">
                <a:solidFill>
                  <a:srgbClr val="FFFFFF"/>
                </a:solidFill>
                <a:effectLst/>
                <a:latin typeface="Candara"/>
                <a:cs typeface="Candara"/>
              </a:rPr>
              <a:t>ultrasonic</a:t>
            </a:r>
            <a:r>
              <a:rPr lang="en-US" sz="2300" dirty="0">
                <a:solidFill>
                  <a:srgbClr val="FFFFFF"/>
                </a:solidFill>
                <a:effectLst/>
                <a:latin typeface="Candara"/>
                <a:cs typeface="Candara"/>
              </a:rPr>
              <a:t>. Some animals, such as dogs, can hear frequencies in this range in which humans cannot hear</a:t>
            </a:r>
            <a:r>
              <a:rPr lang="en-US" sz="2300" dirty="0" smtClean="0">
                <a:solidFill>
                  <a:srgbClr val="FFFFFF"/>
                </a:solidFill>
                <a:effectLst/>
                <a:latin typeface="Candara"/>
                <a:cs typeface="Candara"/>
              </a:rPr>
              <a:t>.</a:t>
            </a:r>
          </a:p>
          <a:p>
            <a:pPr>
              <a:lnSpc>
                <a:spcPct val="95000"/>
              </a:lnSpc>
              <a:spcBef>
                <a:spcPct val="50000"/>
              </a:spcBef>
              <a:buFont typeface="Arial"/>
              <a:buChar char="•"/>
            </a:pPr>
            <a:endParaRPr lang="en-US" sz="2400" dirty="0" smtClean="0">
              <a:solidFill>
                <a:srgbClr val="FFFFFF"/>
              </a:solidFill>
              <a:effectLst/>
              <a:latin typeface="Candara"/>
              <a:cs typeface="Candara"/>
            </a:endParaRPr>
          </a:p>
          <a:p>
            <a:pPr>
              <a:lnSpc>
                <a:spcPct val="95000"/>
              </a:lnSpc>
              <a:spcBef>
                <a:spcPct val="50000"/>
              </a:spcBef>
              <a:buFont typeface="Arial"/>
              <a:buChar char="•"/>
            </a:pPr>
            <a:endParaRPr lang="en-US" sz="2400" dirty="0" smtClean="0">
              <a:solidFill>
                <a:srgbClr val="FFFFFF"/>
              </a:solidFill>
              <a:effectLst/>
              <a:latin typeface="Candara"/>
              <a:cs typeface="Candara"/>
            </a:endParaRPr>
          </a:p>
          <a:p>
            <a:pPr>
              <a:lnSpc>
                <a:spcPct val="95000"/>
              </a:lnSpc>
              <a:spcBef>
                <a:spcPct val="50000"/>
              </a:spcBef>
              <a:buFont typeface="Arial"/>
              <a:buChar char="•"/>
            </a:pPr>
            <a:endParaRPr lang="en-US" sz="2400" dirty="0" smtClean="0">
              <a:solidFill>
                <a:srgbClr val="FFFFFF"/>
              </a:solidFill>
              <a:effectLst/>
              <a:latin typeface="Candara"/>
              <a:cs typeface="Candara"/>
            </a:endParaRPr>
          </a:p>
          <a:p>
            <a:pPr>
              <a:lnSpc>
                <a:spcPct val="95000"/>
              </a:lnSpc>
              <a:spcBef>
                <a:spcPct val="50000"/>
              </a:spcBef>
            </a:pPr>
            <a:endParaRPr lang="en-US" sz="2400" dirty="0" smtClean="0">
              <a:solidFill>
                <a:srgbClr val="FFFFFF"/>
              </a:solidFill>
              <a:effectLst/>
              <a:latin typeface="Candara"/>
              <a:cs typeface="Candara"/>
            </a:endParaRPr>
          </a:p>
          <a:p>
            <a:pPr>
              <a:lnSpc>
                <a:spcPct val="95000"/>
              </a:lnSpc>
              <a:spcBef>
                <a:spcPct val="50000"/>
              </a:spcBef>
            </a:pPr>
            <a:endParaRPr lang="en-US" sz="2400" dirty="0" smtClean="0">
              <a:solidFill>
                <a:srgbClr val="FFFFFF"/>
              </a:solidFill>
              <a:effectLst/>
              <a:latin typeface="Candara"/>
              <a:cs typeface="Candara"/>
            </a:endParaRPr>
          </a:p>
          <a:p>
            <a:pPr>
              <a:lnSpc>
                <a:spcPct val="95000"/>
              </a:lnSpc>
              <a:spcBef>
                <a:spcPct val="50000"/>
              </a:spcBef>
              <a:buFont typeface="Arial"/>
              <a:buChar char="•"/>
            </a:pPr>
            <a:r>
              <a:rPr lang="en-US" sz="1200" dirty="0" smtClean="0">
                <a:solidFill>
                  <a:srgbClr val="FFFFFF"/>
                </a:solidFill>
                <a:effectLst/>
                <a:latin typeface="Candara"/>
                <a:cs typeface="Candara"/>
                <a:hlinkClick r:id="rId3"/>
              </a:rPr>
              <a:t>http://</a:t>
            </a:r>
            <a:r>
              <a:rPr lang="en-US" sz="1200" dirty="0" err="1" smtClean="0">
                <a:solidFill>
                  <a:srgbClr val="FFFFFF"/>
                </a:solidFill>
                <a:effectLst/>
                <a:latin typeface="Candara"/>
                <a:cs typeface="Candara"/>
                <a:hlinkClick r:id="rId3"/>
              </a:rPr>
              <a:t>phet.colorado.edu</a:t>
            </a:r>
            <a:r>
              <a:rPr lang="en-US" sz="1200" dirty="0" smtClean="0">
                <a:solidFill>
                  <a:srgbClr val="FFFFFF"/>
                </a:solidFill>
                <a:effectLst/>
                <a:latin typeface="Candara"/>
                <a:cs typeface="Candara"/>
                <a:hlinkClick r:id="rId3"/>
              </a:rPr>
              <a:t>/en/simulation/sound</a:t>
            </a:r>
            <a:endParaRPr lang="en-US" sz="1200" dirty="0">
              <a:solidFill>
                <a:srgbClr val="FFFFFF"/>
              </a:solidFill>
              <a:effectLst/>
              <a:latin typeface="Candara"/>
              <a:cs typeface="Candara"/>
            </a:endParaRPr>
          </a:p>
        </p:txBody>
      </p:sp>
      <p:pic>
        <p:nvPicPr>
          <p:cNvPr id="3" name="Picture 2" descr="Screen Shot 2014-02-09 at 6.53.25 P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8675" y="3810000"/>
            <a:ext cx="5592725" cy="2544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3105835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http://www.youtube.com/watch?v=TKF6nFzpHBU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1752600"/>
            <a:ext cx="5639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Wavelength and frequency are inversely proportional.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40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effectLst/>
                <a:latin typeface="Candara"/>
                <a:cs typeface="Candara"/>
              </a:rPr>
              <a:t>What is the </a:t>
            </a:r>
            <a:r>
              <a:rPr lang="en-US" sz="2800" b="1" i="1" dirty="0">
                <a:effectLst/>
                <a:latin typeface="Candara"/>
                <a:cs typeface="Candara"/>
              </a:rPr>
              <a:t>Doppler Effect</a:t>
            </a:r>
            <a:r>
              <a:rPr lang="en-US" sz="2800" dirty="0">
                <a:effectLst/>
                <a:latin typeface="Candara"/>
                <a:cs typeface="Candara"/>
              </a:rPr>
              <a:t>?</a:t>
            </a:r>
            <a:endParaRPr lang="en-US" sz="2800" dirty="0" smtClean="0">
              <a:effectLst/>
              <a:latin typeface="Candara"/>
              <a:cs typeface="Candara"/>
            </a:endParaRPr>
          </a:p>
          <a:p>
            <a:pPr>
              <a:spcBef>
                <a:spcPct val="50000"/>
              </a:spcBef>
            </a:pPr>
            <a:r>
              <a:rPr lang="en-US" sz="2300" dirty="0" smtClean="0">
                <a:effectLst/>
                <a:latin typeface="Candara"/>
                <a:cs typeface="Candara"/>
              </a:rPr>
              <a:t>The </a:t>
            </a:r>
            <a:r>
              <a:rPr lang="en-US" sz="2300" b="1" i="1" dirty="0">
                <a:effectLst/>
                <a:latin typeface="Candara"/>
                <a:cs typeface="Candara"/>
              </a:rPr>
              <a:t>Doppler Effect</a:t>
            </a:r>
            <a:r>
              <a:rPr lang="en-US" sz="2300" dirty="0">
                <a:effectLst/>
                <a:latin typeface="Candara"/>
                <a:cs typeface="Candara"/>
              </a:rPr>
              <a:t> is the apparent change in frequency detected when the sound is moving relative to the hearer.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762000" y="4953000"/>
            <a:ext cx="7086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effectLst/>
                <a:latin typeface="Candara"/>
                <a:cs typeface="Candara"/>
              </a:rPr>
              <a:t>Video-</a:t>
            </a:r>
            <a:r>
              <a:rPr lang="en-US" dirty="0">
                <a:effectLst/>
                <a:latin typeface="Candara"/>
                <a:cs typeface="Candara"/>
                <a:hlinkClick r:id="rId3"/>
              </a:rPr>
              <a:t>Excellent example of Doppler Effect with car horn</a:t>
            </a:r>
            <a:r>
              <a:rPr lang="en-US" dirty="0">
                <a:effectLst/>
                <a:latin typeface="Candara"/>
                <a:cs typeface="Candara"/>
              </a:rPr>
              <a:t> (26 seconds)</a:t>
            </a:r>
          </a:p>
          <a:p>
            <a:pPr>
              <a:spcBef>
                <a:spcPct val="50000"/>
              </a:spcBef>
            </a:pPr>
            <a:r>
              <a:rPr lang="en-US" dirty="0">
                <a:effectLst/>
                <a:latin typeface="Candara"/>
                <a:cs typeface="Candara"/>
              </a:rPr>
              <a:t>Video-</a:t>
            </a:r>
            <a:r>
              <a:rPr lang="en-US" dirty="0">
                <a:effectLst/>
                <a:latin typeface="Candara"/>
                <a:cs typeface="Candara"/>
                <a:hlinkClick r:id="rId4"/>
              </a:rPr>
              <a:t>A Motorcycle does the Doppler Effect</a:t>
            </a:r>
            <a:r>
              <a:rPr lang="en-US" dirty="0">
                <a:effectLst/>
                <a:latin typeface="Candara"/>
                <a:cs typeface="Candara"/>
              </a:rPr>
              <a:t> (27 seconds)</a:t>
            </a:r>
          </a:p>
          <a:p>
            <a:pPr>
              <a:spcBef>
                <a:spcPct val="50000"/>
              </a:spcBef>
            </a:pPr>
            <a:r>
              <a:rPr lang="en-US" dirty="0">
                <a:effectLst/>
                <a:latin typeface="Candara"/>
                <a:cs typeface="Candara"/>
                <a:hlinkClick r:id="rId5"/>
              </a:rPr>
              <a:t>Big Bang Theory Doppler Effect</a:t>
            </a:r>
            <a:endParaRPr lang="en-US" dirty="0">
              <a:effectLst/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2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2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2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build="p"/>
      <p:bldP spid="6247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-1"/>
            <a:ext cx="4038600" cy="385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04800" y="0"/>
            <a:ext cx="4267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effectLst/>
                <a:latin typeface="Candara"/>
                <a:cs typeface="Candara"/>
              </a:rPr>
              <a:t>Using Sound</a:t>
            </a:r>
          </a:p>
          <a:p>
            <a:pPr>
              <a:spcBef>
                <a:spcPct val="50000"/>
              </a:spcBef>
            </a:pPr>
            <a:r>
              <a:rPr lang="en-US" sz="2600" b="1" dirty="0">
                <a:effectLst/>
                <a:latin typeface="Candara"/>
                <a:cs typeface="Candara"/>
              </a:rPr>
              <a:t>What is </a:t>
            </a:r>
            <a:r>
              <a:rPr lang="en-US" sz="2600" b="1" i="1" dirty="0">
                <a:effectLst/>
                <a:latin typeface="Candara"/>
                <a:cs typeface="Candara"/>
              </a:rPr>
              <a:t>Acoustics</a:t>
            </a:r>
            <a:r>
              <a:rPr lang="en-US" sz="2600" b="1" dirty="0">
                <a:effectLst/>
                <a:latin typeface="Candara"/>
                <a:cs typeface="Candara"/>
              </a:rPr>
              <a:t>?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600" b="1" i="1" dirty="0">
                <a:effectLst/>
                <a:latin typeface="Candara"/>
                <a:cs typeface="Candara"/>
              </a:rPr>
              <a:t>Acoustics</a:t>
            </a:r>
            <a:r>
              <a:rPr lang="en-US" sz="2600" dirty="0">
                <a:effectLst/>
                <a:latin typeface="Candara"/>
                <a:cs typeface="Candara"/>
              </a:rPr>
              <a:t> is the study of sound and ways to optimize the hearing of sound inside various structures.</a:t>
            </a:r>
          </a:p>
        </p:txBody>
      </p:sp>
      <p:pic>
        <p:nvPicPr>
          <p:cNvPr id="4" name="Picture 3" descr="Screen Shot 2014-02-09 at 7.03.07 P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60800"/>
            <a:ext cx="5588000" cy="299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0" y="228600"/>
            <a:ext cx="4301597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dirty="0">
                <a:solidFill>
                  <a:srgbClr val="FFFFFF"/>
                </a:solidFill>
                <a:effectLst/>
                <a:latin typeface="Candara"/>
                <a:cs typeface="Candara"/>
              </a:rPr>
              <a:t>What is echolocation</a:t>
            </a:r>
            <a:r>
              <a:rPr lang="en-US" sz="3500" dirty="0" smtClean="0">
                <a:solidFill>
                  <a:srgbClr val="FFFFFF"/>
                </a:solidFill>
                <a:effectLst/>
                <a:latin typeface="Candara"/>
                <a:cs typeface="Candara"/>
              </a:rPr>
              <a:t>?</a:t>
            </a:r>
          </a:p>
        </p:txBody>
      </p:sp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124200"/>
            <a:ext cx="740211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creen Shot 2014-02-09 at 7.06.20 P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1295400"/>
            <a:ext cx="5600700" cy="185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effectLst/>
                <a:latin typeface="Candara"/>
                <a:cs typeface="Candara"/>
              </a:rPr>
              <a:t>What are mechanical waves?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effectLst/>
                <a:latin typeface="Candara"/>
                <a:cs typeface="Candara"/>
              </a:rPr>
              <a:t>Mechanical waves are waves which require a </a:t>
            </a:r>
            <a:r>
              <a:rPr lang="en-US" sz="2400" b="1" dirty="0">
                <a:effectLst/>
                <a:latin typeface="Candara"/>
                <a:cs typeface="Candara"/>
              </a:rPr>
              <a:t>medium</a:t>
            </a:r>
            <a:r>
              <a:rPr lang="en-US" sz="2400" dirty="0">
                <a:effectLst/>
                <a:latin typeface="Candara"/>
                <a:cs typeface="Candara"/>
              </a:rPr>
              <a:t>. A medium is a form of matter through which the wave travels (such as water, air, glass, etc.)  Waves such as light, x-rays, and other forms of radiation do not require a medium.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effectLst/>
                <a:latin typeface="Candara"/>
                <a:cs typeface="Candara"/>
              </a:rPr>
              <a:t>What are the two kinds of mechanical waves?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28194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effectLst/>
                <a:latin typeface="Candara"/>
                <a:cs typeface="Candara"/>
              </a:rPr>
              <a:t>1) Transverse </a:t>
            </a:r>
            <a:r>
              <a:rPr lang="en-US" sz="3200" b="1" dirty="0">
                <a:effectLst/>
                <a:latin typeface="Candara"/>
                <a:cs typeface="Candara"/>
              </a:rPr>
              <a:t>Waves</a:t>
            </a:r>
          </a:p>
        </p:txBody>
      </p:sp>
      <p:pic>
        <p:nvPicPr>
          <p:cNvPr id="5126" name="Picture 6" descr="Twa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505200"/>
            <a:ext cx="46101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04800" y="5181600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effectLst/>
                <a:latin typeface="Candara"/>
                <a:cs typeface="Candara"/>
              </a:rPr>
              <a:t>In a</a:t>
            </a:r>
            <a:r>
              <a:rPr lang="en-US" sz="2800" b="1" dirty="0">
                <a:effectLst/>
                <a:latin typeface="Candara"/>
                <a:cs typeface="Candara"/>
              </a:rPr>
              <a:t> transverse </a:t>
            </a:r>
            <a:r>
              <a:rPr lang="en-US" sz="2800" dirty="0">
                <a:effectLst/>
                <a:latin typeface="Candara"/>
                <a:cs typeface="Candara"/>
              </a:rPr>
              <a:t>wave the matter in the wave moves up and down at a </a:t>
            </a:r>
            <a:r>
              <a:rPr lang="en-US" sz="2800" b="1" dirty="0">
                <a:effectLst/>
                <a:latin typeface="Candara"/>
                <a:cs typeface="Candara"/>
              </a:rPr>
              <a:t>right angle </a:t>
            </a:r>
            <a:r>
              <a:rPr lang="en-US" sz="2800" dirty="0">
                <a:effectLst/>
                <a:latin typeface="Candara"/>
                <a:cs typeface="Candara"/>
              </a:rPr>
              <a:t>to the direction of the wave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  <p:bldP spid="5125" grpId="0"/>
      <p:bldP spid="512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93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effectLst/>
                <a:latin typeface="Candara"/>
                <a:cs typeface="Candara"/>
              </a:rPr>
              <a:t>What is sonar?</a:t>
            </a:r>
          </a:p>
          <a:p>
            <a:pPr lvl="1">
              <a:spcBef>
                <a:spcPct val="50000"/>
              </a:spcBef>
              <a:buFont typeface="Arial"/>
              <a:buChar char="•"/>
            </a:pPr>
            <a:r>
              <a:rPr lang="en-US" sz="2500" b="1" i="1" dirty="0">
                <a:effectLst/>
                <a:latin typeface="Candara"/>
                <a:cs typeface="Candara"/>
              </a:rPr>
              <a:t>Sonar</a:t>
            </a:r>
            <a:r>
              <a:rPr lang="en-US" sz="2500" dirty="0">
                <a:effectLst/>
                <a:latin typeface="Candara"/>
                <a:cs typeface="Candara"/>
              </a:rPr>
              <a:t> is a system that uses the reflection of underwater sound waves to detect objects. This has been used to find sunken ships and schools of fish. </a:t>
            </a:r>
          </a:p>
        </p:txBody>
      </p:sp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944688"/>
            <a:ext cx="5943600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effectLst/>
                <a:latin typeface="Candara"/>
                <a:cs typeface="Candara"/>
              </a:rPr>
              <a:t>What are mechanical waves?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effectLst/>
                <a:latin typeface="Candara"/>
                <a:cs typeface="Candara"/>
              </a:rPr>
              <a:t>Mechanical waves are waves which require a medium. A medium is a form of matter through which the wave travels (such as water, air, glass, etc.)  Waves such as light, x-rays, and other forms of radiation do not require a medium.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effectLst/>
                <a:latin typeface="Candara"/>
                <a:cs typeface="Candara"/>
              </a:rPr>
              <a:t>What are the two kinds of mechanical waves?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28194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effectLst/>
                <a:latin typeface="Candara"/>
                <a:cs typeface="Candara"/>
              </a:rPr>
              <a:t>2) Longitudinal </a:t>
            </a:r>
            <a:r>
              <a:rPr lang="en-US" sz="3200" b="1" dirty="0">
                <a:effectLst/>
                <a:latin typeface="Candara"/>
                <a:cs typeface="Candara"/>
              </a:rPr>
              <a:t>Waves (Compression Waves)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04800" y="5181600"/>
            <a:ext cx="868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effectLst/>
                <a:latin typeface="Candara"/>
                <a:cs typeface="Candara"/>
              </a:rPr>
              <a:t>In a </a:t>
            </a:r>
            <a:r>
              <a:rPr lang="en-US" sz="2800" b="1" dirty="0">
                <a:effectLst/>
                <a:latin typeface="Candara"/>
                <a:cs typeface="Candara"/>
              </a:rPr>
              <a:t>longitudinal</a:t>
            </a:r>
            <a:r>
              <a:rPr lang="en-US" sz="2800" dirty="0">
                <a:effectLst/>
                <a:latin typeface="Candara"/>
                <a:cs typeface="Candara"/>
              </a:rPr>
              <a:t> wave the matter in the wave moves back and forth </a:t>
            </a:r>
            <a:r>
              <a:rPr lang="en-US" sz="2800" b="1" dirty="0">
                <a:effectLst/>
                <a:latin typeface="Candara"/>
                <a:cs typeface="Candara"/>
              </a:rPr>
              <a:t>parallel </a:t>
            </a:r>
            <a:r>
              <a:rPr lang="en-US" sz="2800" dirty="0">
                <a:effectLst/>
                <a:latin typeface="Candara"/>
                <a:cs typeface="Candara"/>
              </a:rPr>
              <a:t>to the direction of the wave</a:t>
            </a:r>
          </a:p>
        </p:txBody>
      </p:sp>
      <p:pic>
        <p:nvPicPr>
          <p:cNvPr id="6150" name="Picture 6" descr="Lwa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657600"/>
            <a:ext cx="48196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  <p:bldP spid="6147" grpId="0"/>
      <p:bldP spid="6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143000"/>
            <a:ext cx="54102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52400"/>
            <a:ext cx="891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effectLst/>
                <a:latin typeface="Candara"/>
                <a:cs typeface="Candara"/>
              </a:rPr>
              <a:t>Example of a transverse wave</a:t>
            </a:r>
            <a:r>
              <a:rPr lang="en-US" sz="3200" dirty="0">
                <a:effectLst/>
              </a:rPr>
              <a:t>:</a:t>
            </a:r>
          </a:p>
        </p:txBody>
      </p:sp>
      <p:sp>
        <p:nvSpPr>
          <p:cNvPr id="8196" name="TextBox 4">
            <a:hlinkClick r:id="rId5"/>
          </p:cNvPr>
          <p:cNvSpPr txBox="1">
            <a:spLocks noChangeArrowheads="1"/>
          </p:cNvSpPr>
          <p:nvPr/>
        </p:nvSpPr>
        <p:spPr bwMode="auto">
          <a:xfrm>
            <a:off x="2209800" y="5943600"/>
            <a:ext cx="579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effectLst/>
                <a:hlinkClick r:id="rId5"/>
              </a:rPr>
              <a:t>phET Waves on a String</a:t>
            </a:r>
            <a:endParaRPr lang="en-US" sz="280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81000" y="381000"/>
            <a:ext cx="4191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FFFF"/>
                </a:solidFill>
                <a:effectLst/>
                <a:latin typeface="Candara"/>
                <a:cs typeface="Candara"/>
              </a:rPr>
              <a:t>Sound Waves are </a:t>
            </a:r>
            <a:r>
              <a:rPr lang="en-US" sz="3200" b="1" dirty="0" err="1">
                <a:solidFill>
                  <a:srgbClr val="FFFFFF"/>
                </a:solidFill>
                <a:effectLst/>
                <a:latin typeface="Candara"/>
                <a:cs typeface="Candara"/>
              </a:rPr>
              <a:t>compressional</a:t>
            </a:r>
            <a:r>
              <a:rPr lang="en-US" sz="3200" b="1" dirty="0">
                <a:solidFill>
                  <a:srgbClr val="FFFFFF"/>
                </a:solidFill>
                <a:effectLst/>
                <a:latin typeface="Candara"/>
                <a:cs typeface="Candara"/>
              </a:rPr>
              <a:t> </a:t>
            </a:r>
            <a:r>
              <a:rPr lang="en-US" sz="3200" b="1" dirty="0" smtClean="0">
                <a:solidFill>
                  <a:srgbClr val="FFFFFF"/>
                </a:solidFill>
                <a:effectLst/>
                <a:latin typeface="Candara"/>
                <a:cs typeface="Candara"/>
              </a:rPr>
              <a:t>waves</a:t>
            </a:r>
            <a:endParaRPr lang="en-US" sz="3200" b="1" dirty="0">
              <a:solidFill>
                <a:srgbClr val="FFFFFF"/>
              </a:solidFill>
              <a:effectLst/>
              <a:latin typeface="Candara"/>
              <a:cs typeface="Candara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28600" y="1600200"/>
            <a:ext cx="4343400" cy="605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500" dirty="0" smtClean="0">
                <a:solidFill>
                  <a:srgbClr val="FFFF66"/>
                </a:solidFill>
                <a:effectLst/>
                <a:latin typeface="Candara"/>
                <a:cs typeface="Candara"/>
              </a:rPr>
              <a:t> Sound </a:t>
            </a:r>
            <a:r>
              <a:rPr lang="en-US" sz="2500" dirty="0">
                <a:solidFill>
                  <a:srgbClr val="FFFF66"/>
                </a:solidFill>
                <a:effectLst/>
                <a:latin typeface="Candara"/>
                <a:cs typeface="Candara"/>
              </a:rPr>
              <a:t>travels as </a:t>
            </a:r>
            <a:r>
              <a:rPr lang="en-US" sz="2500" b="1" dirty="0">
                <a:solidFill>
                  <a:srgbClr val="FFFF66"/>
                </a:solidFill>
                <a:effectLst/>
                <a:latin typeface="Candara"/>
                <a:cs typeface="Candara"/>
              </a:rPr>
              <a:t>vibrations</a:t>
            </a:r>
            <a:r>
              <a:rPr lang="en-US" sz="2500" dirty="0">
                <a:solidFill>
                  <a:srgbClr val="FFFF66"/>
                </a:solidFill>
                <a:effectLst/>
                <a:latin typeface="Candara"/>
                <a:cs typeface="Candara"/>
              </a:rPr>
              <a:t> moving through the air as a </a:t>
            </a:r>
            <a:r>
              <a:rPr lang="en-US" sz="2500" dirty="0" err="1">
                <a:solidFill>
                  <a:srgbClr val="FFFF66"/>
                </a:solidFill>
                <a:effectLst/>
                <a:latin typeface="Candara"/>
                <a:cs typeface="Candara"/>
              </a:rPr>
              <a:t>compressional</a:t>
            </a:r>
            <a:r>
              <a:rPr lang="en-US" sz="2500" dirty="0">
                <a:solidFill>
                  <a:srgbClr val="FFFF66"/>
                </a:solidFill>
                <a:effectLst/>
                <a:latin typeface="Candara"/>
                <a:cs typeface="Candara"/>
              </a:rPr>
              <a:t> wave.</a:t>
            </a:r>
            <a:endParaRPr lang="en-US" sz="2500" dirty="0" smtClean="0">
              <a:solidFill>
                <a:srgbClr val="FFFF66"/>
              </a:solidFill>
              <a:effectLst/>
              <a:latin typeface="Candara"/>
              <a:cs typeface="Candara"/>
            </a:endParaRP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500" dirty="0" smtClean="0">
                <a:solidFill>
                  <a:srgbClr val="FFFF66"/>
                </a:solidFill>
                <a:effectLst/>
                <a:latin typeface="Candara"/>
                <a:cs typeface="Candara"/>
              </a:rPr>
              <a:t> Sound </a:t>
            </a:r>
            <a:r>
              <a:rPr lang="en-US" sz="2500" dirty="0">
                <a:solidFill>
                  <a:srgbClr val="FFFF66"/>
                </a:solidFill>
                <a:effectLst/>
                <a:latin typeface="Candara"/>
                <a:cs typeface="Candara"/>
              </a:rPr>
              <a:t>travels through </a:t>
            </a:r>
            <a:r>
              <a:rPr lang="en-US" sz="2500" b="1" dirty="0">
                <a:solidFill>
                  <a:srgbClr val="FFFF66"/>
                </a:solidFill>
                <a:effectLst/>
                <a:latin typeface="Candara"/>
                <a:cs typeface="Candara"/>
              </a:rPr>
              <a:t>air</a:t>
            </a:r>
            <a:r>
              <a:rPr lang="en-US" sz="2500" dirty="0">
                <a:solidFill>
                  <a:srgbClr val="FFFF66"/>
                </a:solidFill>
                <a:effectLst/>
                <a:latin typeface="Candara"/>
                <a:cs typeface="Candara"/>
              </a:rPr>
              <a:t>, but travels through other materials as well.</a:t>
            </a:r>
            <a:r>
              <a:rPr lang="en-US" sz="2500" dirty="0" smtClean="0">
                <a:solidFill>
                  <a:srgbClr val="FFFF66"/>
                </a:solidFill>
                <a:effectLst/>
                <a:latin typeface="Candara"/>
                <a:cs typeface="Candara"/>
              </a:rPr>
              <a:t> 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500" dirty="0" smtClean="0">
                <a:solidFill>
                  <a:srgbClr val="FFFF66"/>
                </a:solidFill>
                <a:effectLst/>
                <a:latin typeface="Candara"/>
                <a:cs typeface="Candara"/>
              </a:rPr>
              <a:t> Whales </a:t>
            </a:r>
            <a:r>
              <a:rPr lang="en-US" sz="2500" dirty="0">
                <a:solidFill>
                  <a:srgbClr val="FFFF66"/>
                </a:solidFill>
                <a:effectLst/>
                <a:latin typeface="Candara"/>
                <a:cs typeface="Candara"/>
              </a:rPr>
              <a:t>communicate through long distances by producing sounds under water</a:t>
            </a:r>
            <a:r>
              <a:rPr lang="en-US" sz="2500" dirty="0" smtClean="0">
                <a:solidFill>
                  <a:srgbClr val="FFFF66"/>
                </a:solidFill>
                <a:effectLst/>
                <a:latin typeface="Candara"/>
                <a:cs typeface="Candara"/>
              </a:rPr>
              <a:t>.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1500" dirty="0" smtClean="0">
                <a:solidFill>
                  <a:srgbClr val="FFFF66"/>
                </a:solidFill>
                <a:effectLst/>
                <a:latin typeface="Candara"/>
                <a:cs typeface="Candara"/>
                <a:hlinkClick r:id="rId3"/>
              </a:rPr>
              <a:t>http://</a:t>
            </a:r>
            <a:r>
              <a:rPr lang="en-US" sz="1500" dirty="0" err="1" smtClean="0">
                <a:solidFill>
                  <a:srgbClr val="FFFF66"/>
                </a:solidFill>
                <a:effectLst/>
                <a:latin typeface="Candara"/>
                <a:cs typeface="Candara"/>
                <a:hlinkClick r:id="rId3"/>
              </a:rPr>
              <a:t>www.youtube.com/watch?v</a:t>
            </a:r>
            <a:r>
              <a:rPr lang="en-US" sz="1500" dirty="0" smtClean="0">
                <a:solidFill>
                  <a:srgbClr val="FFFF66"/>
                </a:solidFill>
                <a:effectLst/>
                <a:latin typeface="Candara"/>
                <a:cs typeface="Candara"/>
                <a:hlinkClick r:id="rId3"/>
              </a:rPr>
              <a:t>=BYiCzWZ8cBs</a:t>
            </a:r>
            <a:endParaRPr lang="en-US" sz="1500" dirty="0" smtClean="0">
              <a:solidFill>
                <a:srgbClr val="FFFF66"/>
              </a:solidFill>
              <a:effectLst/>
              <a:latin typeface="Candara"/>
              <a:cs typeface="Candara"/>
            </a:endParaRP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1500" dirty="0" smtClean="0">
                <a:solidFill>
                  <a:srgbClr val="FFFFFF"/>
                </a:solidFill>
                <a:effectLst/>
                <a:latin typeface="Candara"/>
                <a:cs typeface="Candara"/>
                <a:hlinkClick r:id="rId4"/>
              </a:rPr>
              <a:t>http://upuid-www-bbc-co-uk.tru-m.net/programmes/p00jz21r</a:t>
            </a:r>
            <a:endParaRPr lang="en-US" sz="1500" dirty="0" smtClean="0">
              <a:solidFill>
                <a:srgbClr val="FFFFFF"/>
              </a:solidFill>
              <a:effectLst/>
              <a:latin typeface="Candara"/>
              <a:cs typeface="Candara"/>
            </a:endParaRPr>
          </a:p>
          <a:p>
            <a:pPr>
              <a:spcBef>
                <a:spcPct val="50000"/>
              </a:spcBef>
              <a:buFont typeface="Arial"/>
              <a:buChar char="•"/>
            </a:pPr>
            <a:endParaRPr lang="en-US" sz="2500" dirty="0">
              <a:solidFill>
                <a:srgbClr val="FFFF66"/>
              </a:solidFill>
              <a:effectLst/>
              <a:latin typeface="Candara"/>
              <a:cs typeface="Candara"/>
            </a:endParaRPr>
          </a:p>
        </p:txBody>
      </p:sp>
      <p:pic>
        <p:nvPicPr>
          <p:cNvPr id="5" name="Picture 4" descr="Screen Shot 2014-02-07 at 4.59.19 P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304800"/>
            <a:ext cx="4597400" cy="3450290"/>
          </a:xfrm>
          <a:prstGeom prst="rect">
            <a:avLst/>
          </a:prstGeom>
        </p:spPr>
      </p:pic>
      <p:pic>
        <p:nvPicPr>
          <p:cNvPr id="6" name="Picture 5" descr="Screen Shot 2014-02-07 at 4.59.36 P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3000" y="3810000"/>
            <a:ext cx="3109433" cy="284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57200" y="304800"/>
            <a:ext cx="8305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effectLst/>
                <a:latin typeface="Candara"/>
                <a:cs typeface="Candara"/>
              </a:rPr>
              <a:t>What are Seismic Waves?</a:t>
            </a:r>
            <a:endParaRPr lang="en-US" sz="3200" b="1" dirty="0" smtClean="0">
              <a:solidFill>
                <a:schemeClr val="bg1"/>
              </a:solidFill>
              <a:effectLst/>
              <a:latin typeface="Candara"/>
              <a:cs typeface="Candara"/>
            </a:endParaRP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800" dirty="0" smtClean="0">
                <a:solidFill>
                  <a:srgbClr val="FFFF66"/>
                </a:solidFill>
                <a:effectLst/>
                <a:latin typeface="Candara"/>
                <a:cs typeface="Candara"/>
              </a:rPr>
              <a:t>	</a:t>
            </a:r>
            <a:r>
              <a:rPr lang="en-US" sz="2500" dirty="0" smtClean="0">
                <a:solidFill>
                  <a:srgbClr val="FFFF66"/>
                </a:solidFill>
                <a:effectLst/>
                <a:latin typeface="Candara"/>
                <a:cs typeface="Candara"/>
              </a:rPr>
              <a:t>An </a:t>
            </a:r>
            <a:r>
              <a:rPr lang="en-US" sz="2500" dirty="0">
                <a:solidFill>
                  <a:srgbClr val="FFFF66"/>
                </a:solidFill>
                <a:effectLst/>
                <a:latin typeface="Candara"/>
                <a:cs typeface="Candara"/>
              </a:rPr>
              <a:t>energy wave which vibrates through the earth’s</a:t>
            </a:r>
            <a:r>
              <a:rPr lang="en-US" sz="2500" dirty="0" smtClean="0">
                <a:solidFill>
                  <a:srgbClr val="FFFF66"/>
                </a:solidFill>
                <a:effectLst/>
                <a:latin typeface="Candara"/>
                <a:cs typeface="Candara"/>
              </a:rPr>
              <a:t> 	crust </a:t>
            </a:r>
            <a:r>
              <a:rPr lang="en-US" sz="2500" dirty="0">
                <a:solidFill>
                  <a:srgbClr val="FFFF66"/>
                </a:solidFill>
                <a:effectLst/>
                <a:latin typeface="Candara"/>
                <a:cs typeface="Candara"/>
              </a:rPr>
              <a:t>as</a:t>
            </a:r>
            <a:r>
              <a:rPr lang="en-US" sz="2500" dirty="0" smtClean="0">
                <a:solidFill>
                  <a:srgbClr val="FFFF66"/>
                </a:solidFill>
                <a:effectLst/>
                <a:latin typeface="Candara"/>
                <a:cs typeface="Candara"/>
              </a:rPr>
              <a:t> the </a:t>
            </a:r>
            <a:r>
              <a:rPr lang="en-US" sz="2500" dirty="0">
                <a:solidFill>
                  <a:srgbClr val="FFFF66"/>
                </a:solidFill>
                <a:effectLst/>
                <a:latin typeface="Candara"/>
                <a:cs typeface="Candara"/>
              </a:rPr>
              <a:t>crust bends or breaks.</a:t>
            </a:r>
            <a:r>
              <a:rPr lang="en-US" sz="2500" dirty="0" smtClean="0">
                <a:solidFill>
                  <a:srgbClr val="FFFF66"/>
                </a:solidFill>
                <a:effectLst/>
                <a:latin typeface="Candara"/>
                <a:cs typeface="Candara"/>
              </a:rPr>
              <a:t> 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500" dirty="0" smtClean="0">
                <a:solidFill>
                  <a:srgbClr val="FFFF66"/>
                </a:solidFill>
                <a:effectLst/>
                <a:latin typeface="Candara"/>
                <a:cs typeface="Candara"/>
              </a:rPr>
              <a:t>            Seismic waves </a:t>
            </a:r>
            <a:r>
              <a:rPr lang="en-US" sz="2500" dirty="0">
                <a:solidFill>
                  <a:srgbClr val="FFFF66"/>
                </a:solidFill>
                <a:effectLst/>
                <a:latin typeface="Candara"/>
                <a:cs typeface="Candara"/>
              </a:rPr>
              <a:t>exist as both </a:t>
            </a:r>
            <a:r>
              <a:rPr lang="en-US" sz="2500" b="1" dirty="0">
                <a:solidFill>
                  <a:srgbClr val="FFFF66"/>
                </a:solidFill>
                <a:effectLst/>
                <a:latin typeface="Candara"/>
                <a:cs typeface="Candara"/>
              </a:rPr>
              <a:t>transverse and</a:t>
            </a:r>
            <a:r>
              <a:rPr lang="en-US" sz="2500" b="1" dirty="0" smtClean="0">
                <a:solidFill>
                  <a:srgbClr val="FFFF66"/>
                </a:solidFill>
                <a:effectLst/>
                <a:latin typeface="Candara"/>
                <a:cs typeface="Candara"/>
              </a:rPr>
              <a:t> 	</a:t>
            </a:r>
            <a:r>
              <a:rPr lang="en-US" sz="2500" b="1" dirty="0" err="1" smtClean="0">
                <a:solidFill>
                  <a:srgbClr val="FFFF66"/>
                </a:solidFill>
                <a:effectLst/>
                <a:latin typeface="Candara"/>
                <a:cs typeface="Candara"/>
              </a:rPr>
              <a:t>compressional</a:t>
            </a:r>
            <a:r>
              <a:rPr lang="en-US" sz="2500" dirty="0" smtClean="0">
                <a:solidFill>
                  <a:srgbClr val="FFFF66"/>
                </a:solidFill>
                <a:effectLst/>
                <a:latin typeface="Candara"/>
                <a:cs typeface="Candara"/>
              </a:rPr>
              <a:t> </a:t>
            </a:r>
            <a:r>
              <a:rPr lang="en-US" sz="2500" dirty="0">
                <a:solidFill>
                  <a:srgbClr val="FFFF66"/>
                </a:solidFill>
                <a:effectLst/>
                <a:latin typeface="Candara"/>
                <a:cs typeface="Candara"/>
              </a:rPr>
              <a:t>waves</a:t>
            </a:r>
            <a:r>
              <a:rPr lang="en-US" sz="2500" dirty="0" smtClean="0">
                <a:solidFill>
                  <a:srgbClr val="FFFF66"/>
                </a:solidFill>
                <a:effectLst/>
                <a:latin typeface="Candara"/>
                <a:cs typeface="Candara"/>
              </a:rPr>
              <a:t>.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500" dirty="0" smtClean="0">
                <a:solidFill>
                  <a:srgbClr val="FFFF66"/>
                </a:solidFill>
                <a:effectLst/>
                <a:latin typeface="Candara"/>
                <a:cs typeface="Candara"/>
              </a:rPr>
              <a:t>	Some </a:t>
            </a:r>
            <a:r>
              <a:rPr lang="en-US" sz="2500" dirty="0">
                <a:solidFill>
                  <a:srgbClr val="FFFF66"/>
                </a:solidFill>
                <a:effectLst/>
                <a:latin typeface="Candara"/>
                <a:cs typeface="Candara"/>
              </a:rPr>
              <a:t>travel through the earth</a:t>
            </a:r>
            <a:r>
              <a:rPr lang="en-US" sz="2500" dirty="0" smtClean="0">
                <a:solidFill>
                  <a:srgbClr val="FFFF66"/>
                </a:solidFill>
                <a:effectLst/>
                <a:latin typeface="Candara"/>
                <a:cs typeface="Candara"/>
              </a:rPr>
              <a:t> and </a:t>
            </a:r>
            <a:r>
              <a:rPr lang="en-US" sz="2500" dirty="0">
                <a:solidFill>
                  <a:srgbClr val="FFFF66"/>
                </a:solidFill>
                <a:effectLst/>
                <a:latin typeface="Candara"/>
                <a:cs typeface="Candara"/>
              </a:rPr>
              <a:t>some travel</a:t>
            </a:r>
            <a:r>
              <a:rPr lang="en-US" sz="2500" dirty="0" smtClean="0">
                <a:solidFill>
                  <a:srgbClr val="FFFF66"/>
                </a:solidFill>
                <a:effectLst/>
                <a:latin typeface="Candara"/>
                <a:cs typeface="Candara"/>
              </a:rPr>
              <a:t> 	across the </a:t>
            </a:r>
            <a:r>
              <a:rPr lang="en-US" sz="2500" dirty="0">
                <a:solidFill>
                  <a:srgbClr val="FFFF66"/>
                </a:solidFill>
                <a:effectLst/>
                <a:latin typeface="Candara"/>
                <a:cs typeface="Candara"/>
              </a:rPr>
              <a:t>earth’s surface.</a:t>
            </a:r>
          </a:p>
        </p:txBody>
      </p:sp>
      <p:pic>
        <p:nvPicPr>
          <p:cNvPr id="5" name="Picture 4" descr="Screen Shot 2014-02-07 at 5.03.35 P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3886200"/>
            <a:ext cx="2089966" cy="2451100"/>
          </a:xfrm>
          <a:prstGeom prst="rect">
            <a:avLst/>
          </a:prstGeom>
        </p:spPr>
      </p:pic>
      <p:pic>
        <p:nvPicPr>
          <p:cNvPr id="6" name="Picture 5" descr="Screen Shot 2014-02-07 at 5.02.32 P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3962400"/>
            <a:ext cx="4889017" cy="266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143000"/>
            <a:ext cx="69342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04800" y="152400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3300"/>
                </a:solidFill>
                <a:effectLst/>
                <a:latin typeface="Candara"/>
                <a:cs typeface="Candara"/>
              </a:rPr>
              <a:t>Anatomy of a Seismic Wave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11205</TotalTime>
  <Words>1540</Words>
  <Application>Microsoft Office PowerPoint</Application>
  <PresentationFormat>On-screen Show (4:3)</PresentationFormat>
  <Paragraphs>153</Paragraphs>
  <Slides>40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Default Design</vt:lpstr>
      <vt:lpstr>Equation</vt:lpstr>
      <vt:lpstr>Waves and Sound</vt:lpstr>
      <vt:lpstr>The Nature of Waves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Wavelength Comparison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Resonance of instruments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>The School District of Greenville County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7</dc:title>
  <dc:creator>Greenville County Schools</dc:creator>
  <cp:lastModifiedBy>Q</cp:lastModifiedBy>
  <cp:revision>68</cp:revision>
  <dcterms:created xsi:type="dcterms:W3CDTF">2014-02-10T14:23:35Z</dcterms:created>
  <dcterms:modified xsi:type="dcterms:W3CDTF">2014-02-19T01:31:53Z</dcterms:modified>
</cp:coreProperties>
</file>